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32.jpg" ContentType="image/jpg"/>
  <Override PartName="/ppt/media/image37.jpg" ContentType="image/jpg"/>
  <Override PartName="/ppt/media/image38.jpg" ContentType="image/jpg"/>
  <Override PartName="/ppt/media/image43.jpg" ContentType="image/jpg"/>
  <Override PartName="/ppt/media/image44.jpg" ContentType="image/jpg"/>
  <Override PartName="/ppt/media/image46.jpg" ContentType="image/jpg"/>
  <Override PartName="/ppt/media/image47.jpg" ContentType="image/jpg"/>
  <Override PartName="/ppt/media/image48.jpg" ContentType="image/jpg"/>
  <Override PartName="/ppt/notesSlides/notesSlide1.xml" ContentType="application/vnd.openxmlformats-officedocument.presentationml.notesSlide+xml"/>
  <Override PartName="/ppt/media/image51.jpg" ContentType="image/jpg"/>
  <Override PartName="/ppt/media/image52.jpg" ContentType="image/jpg"/>
  <Override PartName="/ppt/media/image53.jpg" ContentType="image/jpg"/>
  <Override PartName="/ppt/media/image56.jpg" ContentType="image/jpg"/>
  <Override PartName="/ppt/media/image57.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1.jpg" ContentType="image/jpg"/>
  <Override PartName="/ppt/media/image92.jpg" ContentType="image/jpg"/>
  <Override PartName="/ppt/media/image93.jpg" ContentType="image/jpg"/>
  <Override PartName="/ppt/media/image94.jpg" ContentType="image/jpg"/>
  <Override PartName="/ppt/media/image95.jpg" ContentType="image/jpg"/>
  <Override PartName="/ppt/notesSlides/notesSlide5.xml" ContentType="application/vnd.openxmlformats-officedocument.presentationml.notesSlide+xml"/>
  <Override PartName="/ppt/media/image96.jpg" ContentType="image/jpg"/>
  <Override PartName="/ppt/media/image97.jpg" ContentType="image/jpg"/>
  <Override PartName="/ppt/media/image98.jpg" ContentType="image/jpg"/>
  <Override PartName="/ppt/media/image99.jpg" ContentType="image/jpg"/>
  <Override PartName="/ppt/media/image100.jpg" ContentType="image/jpg"/>
  <Override PartName="/ppt/media/image101.jpg" ContentType="image/jpg"/>
  <Override PartName="/ppt/media/image102.jpg" ContentType="image/jpg"/>
  <Override PartName="/ppt/media/image13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20" r:id="rId2"/>
    <p:sldMasterId id="2147483732" r:id="rId3"/>
    <p:sldMasterId id="2147483744" r:id="rId4"/>
    <p:sldMasterId id="2147483756" r:id="rId5"/>
    <p:sldMasterId id="2147483768" r:id="rId6"/>
    <p:sldMasterId id="2147483780" r:id="rId7"/>
    <p:sldMasterId id="2147483804" r:id="rId8"/>
  </p:sldMasterIdLst>
  <p:notesMasterIdLst>
    <p:notesMasterId r:id="rId156"/>
  </p:notesMasterIdLst>
  <p:sldIdLst>
    <p:sldId id="449" r:id="rId9"/>
    <p:sldId id="448" r:id="rId10"/>
    <p:sldId id="447" r:id="rId11"/>
    <p:sldId id="272" r:id="rId12"/>
    <p:sldId id="258" r:id="rId13"/>
    <p:sldId id="257" r:id="rId14"/>
    <p:sldId id="259" r:id="rId15"/>
    <p:sldId id="260" r:id="rId16"/>
    <p:sldId id="261" r:id="rId17"/>
    <p:sldId id="268" r:id="rId18"/>
    <p:sldId id="269" r:id="rId19"/>
    <p:sldId id="262" r:id="rId20"/>
    <p:sldId id="265" r:id="rId21"/>
    <p:sldId id="263" r:id="rId22"/>
    <p:sldId id="266" r:id="rId23"/>
    <p:sldId id="264" r:id="rId24"/>
    <p:sldId id="267" r:id="rId25"/>
    <p:sldId id="270" r:id="rId26"/>
    <p:sldId id="271" r:id="rId27"/>
    <p:sldId id="275" r:id="rId28"/>
    <p:sldId id="274" r:id="rId29"/>
    <p:sldId id="273" r:id="rId30"/>
    <p:sldId id="276" r:id="rId31"/>
    <p:sldId id="288" r:id="rId32"/>
    <p:sldId id="277" r:id="rId33"/>
    <p:sldId id="287" r:id="rId34"/>
    <p:sldId id="278" r:id="rId35"/>
    <p:sldId id="279" r:id="rId36"/>
    <p:sldId id="280" r:id="rId37"/>
    <p:sldId id="281" r:id="rId38"/>
    <p:sldId id="282" r:id="rId39"/>
    <p:sldId id="283" r:id="rId40"/>
    <p:sldId id="284" r:id="rId41"/>
    <p:sldId id="285" r:id="rId42"/>
    <p:sldId id="286" r:id="rId43"/>
    <p:sldId id="289" r:id="rId44"/>
    <p:sldId id="290" r:id="rId45"/>
    <p:sldId id="291" r:id="rId46"/>
    <p:sldId id="292" r:id="rId47"/>
    <p:sldId id="293" r:id="rId48"/>
    <p:sldId id="294" r:id="rId49"/>
    <p:sldId id="297" r:id="rId50"/>
    <p:sldId id="298" r:id="rId51"/>
    <p:sldId id="300" r:id="rId52"/>
    <p:sldId id="302" r:id="rId53"/>
    <p:sldId id="303" r:id="rId54"/>
    <p:sldId id="304" r:id="rId55"/>
    <p:sldId id="306" r:id="rId56"/>
    <p:sldId id="307" r:id="rId57"/>
    <p:sldId id="308" r:id="rId58"/>
    <p:sldId id="309" r:id="rId59"/>
    <p:sldId id="310" r:id="rId60"/>
    <p:sldId id="312" r:id="rId61"/>
    <p:sldId id="315" r:id="rId62"/>
    <p:sldId id="316" r:id="rId63"/>
    <p:sldId id="317" r:id="rId64"/>
    <p:sldId id="328" r:id="rId65"/>
    <p:sldId id="329" r:id="rId66"/>
    <p:sldId id="330" r:id="rId67"/>
    <p:sldId id="331" r:id="rId68"/>
    <p:sldId id="332" r:id="rId69"/>
    <p:sldId id="333" r:id="rId70"/>
    <p:sldId id="440" r:id="rId71"/>
    <p:sldId id="387"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88" r:id="rId92"/>
    <p:sldId id="353" r:id="rId93"/>
    <p:sldId id="354" r:id="rId94"/>
    <p:sldId id="355" r:id="rId95"/>
    <p:sldId id="357" r:id="rId96"/>
    <p:sldId id="361" r:id="rId97"/>
    <p:sldId id="362" r:id="rId98"/>
    <p:sldId id="367" r:id="rId99"/>
    <p:sldId id="368" r:id="rId100"/>
    <p:sldId id="371" r:id="rId101"/>
    <p:sldId id="375" r:id="rId102"/>
    <p:sldId id="376" r:id="rId103"/>
    <p:sldId id="381" r:id="rId104"/>
    <p:sldId id="382" r:id="rId105"/>
    <p:sldId id="383" r:id="rId106"/>
    <p:sldId id="385" r:id="rId107"/>
    <p:sldId id="389" r:id="rId108"/>
    <p:sldId id="390" r:id="rId109"/>
    <p:sldId id="392" r:id="rId110"/>
    <p:sldId id="393" r:id="rId111"/>
    <p:sldId id="394" r:id="rId112"/>
    <p:sldId id="395" r:id="rId113"/>
    <p:sldId id="396" r:id="rId114"/>
    <p:sldId id="441" r:id="rId115"/>
    <p:sldId id="399" r:id="rId116"/>
    <p:sldId id="400" r:id="rId117"/>
    <p:sldId id="401" r:id="rId118"/>
    <p:sldId id="402" r:id="rId119"/>
    <p:sldId id="403" r:id="rId120"/>
    <p:sldId id="397" r:id="rId121"/>
    <p:sldId id="398" r:id="rId122"/>
    <p:sldId id="404" r:id="rId123"/>
    <p:sldId id="405" r:id="rId124"/>
    <p:sldId id="409" r:id="rId125"/>
    <p:sldId id="410" r:id="rId126"/>
    <p:sldId id="407" r:id="rId127"/>
    <p:sldId id="408" r:id="rId128"/>
    <p:sldId id="411" r:id="rId129"/>
    <p:sldId id="412" r:id="rId130"/>
    <p:sldId id="414" r:id="rId131"/>
    <p:sldId id="415" r:id="rId132"/>
    <p:sldId id="416" r:id="rId133"/>
    <p:sldId id="417" r:id="rId134"/>
    <p:sldId id="418" r:id="rId135"/>
    <p:sldId id="419" r:id="rId136"/>
    <p:sldId id="420" r:id="rId137"/>
    <p:sldId id="421" r:id="rId138"/>
    <p:sldId id="422" r:id="rId139"/>
    <p:sldId id="423" r:id="rId140"/>
    <p:sldId id="429" r:id="rId141"/>
    <p:sldId id="424" r:id="rId142"/>
    <p:sldId id="425" r:id="rId143"/>
    <p:sldId id="430" r:id="rId144"/>
    <p:sldId id="431" r:id="rId145"/>
    <p:sldId id="432" r:id="rId146"/>
    <p:sldId id="433" r:id="rId147"/>
    <p:sldId id="434" r:id="rId148"/>
    <p:sldId id="435" r:id="rId149"/>
    <p:sldId id="439" r:id="rId150"/>
    <p:sldId id="442" r:id="rId151"/>
    <p:sldId id="443" r:id="rId152"/>
    <p:sldId id="444" r:id="rId153"/>
    <p:sldId id="445" r:id="rId154"/>
    <p:sldId id="446" r:id="rId1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3447" autoAdjust="0"/>
  </p:normalViewPr>
  <p:slideViewPr>
    <p:cSldViewPr>
      <p:cViewPr varScale="1">
        <p:scale>
          <a:sx n="102" d="100"/>
          <a:sy n="102" d="100"/>
        </p:scale>
        <p:origin x="893"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theme" Target="theme/theme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tableStyles" Target="tableStyles.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notesMaster" Target="notesMasters/notesMaster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15-05-2025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54</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82</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92</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134</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141</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144</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145</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a:t>Click to edit Master title style</a:t>
            </a:r>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5/15/2025</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5/15/2025</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a:t>Click to edit Master title style</a:t>
            </a:r>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5/15/2025</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6959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4059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2391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34003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07762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24499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66800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69657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919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8305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024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5/15/2025</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5/15/2025</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457200"/>
            <a:ext cx="7406640" cy="10172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rtlCol="0" anchor="ctr"/>
          <a:lstStyle>
            <a:lvl1pPr algn="l">
              <a:defRPr sz="900">
                <a:solidFill>
                  <a:schemeClr val="accent1"/>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rtlCol="0" anchor="ctr"/>
          <a:lstStyle>
            <a:lvl1pPr algn="ctr">
              <a:defRPr sz="900">
                <a:solidFill>
                  <a:schemeClr val="accent1"/>
                </a:solidFill>
              </a:defRPr>
            </a:lvl1pPr>
          </a:lstStyle>
          <a:p>
            <a:endParaRPr lang="en-US"/>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4728488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8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8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8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8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9.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51.xml"/><Relationship Id="rId5" Type="http://schemas.openxmlformats.org/officeDocument/2006/relationships/image" Target="../media/image114.jpeg"/><Relationship Id="rId4" Type="http://schemas.openxmlformats.org/officeDocument/2006/relationships/image" Target="../media/image113.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fif"/><Relationship Id="rId1" Type="http://schemas.openxmlformats.org/officeDocument/2006/relationships/slideLayout" Target="../slideLayouts/slideLayout51.xml"/><Relationship Id="rId4" Type="http://schemas.microsoft.com/office/2007/relationships/hdphoto" Target="../media/hdphoto16.wdp"/></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51.xml"/><Relationship Id="rId5" Type="http://schemas.openxmlformats.org/officeDocument/2006/relationships/image" Target="../media/image119.jpg"/><Relationship Id="rId4" Type="http://schemas.microsoft.com/office/2007/relationships/hdphoto" Target="../media/hdphoto17.wdp"/></Relationships>
</file>

<file path=ppt/slides/_rels/slide11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51.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5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51.xml"/><Relationship Id="rId5" Type="http://schemas.microsoft.com/office/2007/relationships/hdphoto" Target="../media/hdphoto18.wdp"/><Relationship Id="rId4" Type="http://schemas.openxmlformats.org/officeDocument/2006/relationships/image" Target="../media/image125.png"/></Relationships>
</file>

<file path=ppt/slides/_rels/slide122.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51.xml"/></Relationships>
</file>

<file path=ppt/slides/_rels/slide12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5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9.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png"/><Relationship Id="rId1" Type="http://schemas.openxmlformats.org/officeDocument/2006/relationships/slideLayout" Target="../slideLayouts/slideLayout5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9.xml"/></Relationships>
</file>

<file path=ppt/slides/_rels/slide13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jpg"/><Relationship Id="rId1" Type="http://schemas.openxmlformats.org/officeDocument/2006/relationships/slideLayout" Target="../slideLayouts/slideLayout4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131.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5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5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4.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4.xml"/><Relationship Id="rId4" Type="http://schemas.openxmlformats.org/officeDocument/2006/relationships/image" Target="../media/image48.jpg"/></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9.xml"/><Relationship Id="rId5" Type="http://schemas.openxmlformats.org/officeDocument/2006/relationships/image" Target="../media/image64.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8.png"/><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9.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3.xml"/></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3.png"/><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5.png"/><Relationship Id="rId1" Type="http://schemas.openxmlformats.org/officeDocument/2006/relationships/slideLayout" Target="../slideLayouts/slideLayout79.xml"/><Relationship Id="rId5" Type="http://schemas.microsoft.com/office/2007/relationships/hdphoto" Target="../media/hdphoto8.wdp"/><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4.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79.png"/><Relationship Id="rId1" Type="http://schemas.openxmlformats.org/officeDocument/2006/relationships/slideLayout" Target="../slideLayouts/slideLayout79.xml"/><Relationship Id="rId5" Type="http://schemas.microsoft.com/office/2007/relationships/hdphoto" Target="../media/hdphoto10.wdp"/><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79.xml"/><Relationship Id="rId6" Type="http://schemas.microsoft.com/office/2007/relationships/hdphoto" Target="../media/hdphoto12.wdp"/><Relationship Id="rId5" Type="http://schemas.openxmlformats.org/officeDocument/2006/relationships/image" Target="../media/image83.png"/><Relationship Id="rId4" Type="http://schemas.microsoft.com/office/2007/relationships/hdphoto" Target="../media/hdphoto11.wdp"/></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79.xml"/><Relationship Id="rId5" Type="http://schemas.microsoft.com/office/2007/relationships/hdphoto" Target="../media/hdphoto13.wdp"/><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9.xml"/></Relationships>
</file>

<file path=ppt/slides/_rels/slide8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microsoft.com/office/2007/relationships/hdphoto" Target="../media/hdphoto14.wdp"/><Relationship Id="rId5" Type="http://schemas.openxmlformats.org/officeDocument/2006/relationships/image" Target="../media/image88.png"/><Relationship Id="rId4" Type="http://schemas.openxmlformats.org/officeDocument/2006/relationships/hyperlink" Target="https://techterms.com/definition/digita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6.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9.xml"/></Relationships>
</file>

<file path=ppt/slides/_rels/slide9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8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5.xml"/><Relationship Id="rId1" Type="http://schemas.openxmlformats.org/officeDocument/2006/relationships/slideLayout" Target="../slideLayouts/slideLayout83.xml"/><Relationship Id="rId4" Type="http://schemas.openxmlformats.org/officeDocument/2006/relationships/image" Target="../media/image97.jpg"/></Relationships>
</file>

<file path=ppt/slides/_rels/slide9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8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8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83.xml"/></Relationships>
</file>

<file path=ppt/slides/_rels/slide9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57618A-822C-B2E1-A728-7BD8A76FACA6}"/>
              </a:ext>
            </a:extLst>
          </p:cNvPr>
          <p:cNvSpPr>
            <a:spLocks noGrp="1"/>
          </p:cNvSpPr>
          <p:nvPr>
            <p:ph type="title"/>
          </p:nvPr>
        </p:nvSpPr>
        <p:spPr>
          <a:xfrm>
            <a:off x="1752600" y="335759"/>
            <a:ext cx="8229600" cy="460771"/>
          </a:xfrm>
        </p:spPr>
        <p:txBody>
          <a:bodyPr>
            <a:normAutofit fontScale="90000"/>
          </a:bodyPr>
          <a:lstStyle/>
          <a:p>
            <a:r>
              <a:rPr lang="en-US" dirty="0">
                <a:solidFill>
                  <a:schemeClr val="tx1"/>
                </a:solidFill>
              </a:rPr>
              <a:t>Comptia N+</a:t>
            </a:r>
          </a:p>
        </p:txBody>
      </p:sp>
      <p:sp>
        <p:nvSpPr>
          <p:cNvPr id="6" name="TextBox 5">
            <a:extLst>
              <a:ext uri="{FF2B5EF4-FFF2-40B4-BE49-F238E27FC236}">
                <a16:creationId xmlns:a16="http://schemas.microsoft.com/office/drawing/2014/main" id="{E7D297D6-329A-4FF2-858F-182DBD6470D9}"/>
              </a:ext>
            </a:extLst>
          </p:cNvPr>
          <p:cNvSpPr txBox="1"/>
          <p:nvPr/>
        </p:nvSpPr>
        <p:spPr bwMode="auto">
          <a:xfrm>
            <a:off x="3352800" y="1352552"/>
            <a:ext cx="4038600" cy="3394472"/>
          </a:xfrm>
          <a:prstGeom prst="rect">
            <a:avLst/>
          </a:prstGeom>
          <a:noFill/>
          <a:ln>
            <a:noFill/>
          </a:ln>
          <a:effectLst/>
        </p:spPr>
        <p:txBody>
          <a:bodyPr vert="horz" wrap="square" lIns="91440" tIns="45720" rIns="91440" bIns="45720" numCol="1" rtlCol="0" anchor="t" anchorCtr="0" compatLnSpc="1">
            <a:prstTxWarp prst="textNoShape">
              <a:avLst/>
            </a:prstTxWarp>
            <a:normAutofit/>
          </a:bodyPr>
          <a:lstStyle/>
          <a:p>
            <a:pPr defTabSz="685783" fontAlgn="base">
              <a:spcBef>
                <a:spcPct val="20000"/>
              </a:spcBef>
              <a:spcAft>
                <a:spcPct val="0"/>
              </a:spcAft>
            </a:pPr>
            <a:endParaRPr lang="en-US" sz="2800" b="1" dirty="0"/>
          </a:p>
        </p:txBody>
      </p:sp>
      <p:pic>
        <p:nvPicPr>
          <p:cNvPr id="8" name="Picture 7">
            <a:extLst>
              <a:ext uri="{FF2B5EF4-FFF2-40B4-BE49-F238E27FC236}">
                <a16:creationId xmlns:a16="http://schemas.microsoft.com/office/drawing/2014/main" id="{DF4B7B3E-CE50-7BC1-EA2E-925FAEA30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14550"/>
            <a:ext cx="3859056" cy="2632473"/>
          </a:xfrm>
          <a:prstGeom prst="rect">
            <a:avLst/>
          </a:prstGeom>
        </p:spPr>
      </p:pic>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93914"/>
            <a:ext cx="7453952" cy="452816"/>
          </a:xfrm>
          <a:prstGeom prst="rect">
            <a:avLst/>
          </a:prstGeom>
        </p:spPr>
        <p:txBody>
          <a:bodyPr vert="horz" wrap="square" lIns="0" tIns="9525" rIns="0" bIns="0" rtlCol="0">
            <a:spAutoFit/>
          </a:bodyPr>
          <a:lstStyle/>
          <a:p>
            <a:pPr marL="9525" algn="ctr">
              <a:spcBef>
                <a:spcPts val="75"/>
              </a:spcBef>
            </a:pPr>
            <a:r>
              <a:rPr sz="3200" spc="-19" dirty="0">
                <a:solidFill>
                  <a:schemeClr val="bg1"/>
                </a:solidFill>
                <a:latin typeface="Hobo Std" pitchFamily="34" charset="0"/>
              </a:rPr>
              <a:t> </a:t>
            </a:r>
            <a:r>
              <a:rPr lang="en-US" sz="3200" spc="-8" dirty="0">
                <a:solidFill>
                  <a:schemeClr val="accent4">
                    <a:lumMod val="75000"/>
                  </a:schemeClr>
                </a:solidFill>
                <a:latin typeface="Hobo Std" pitchFamily="34" charset="0"/>
              </a:rPr>
              <a:t>Personal Area Network </a:t>
            </a:r>
            <a:endParaRPr sz="3200" spc="-8" dirty="0">
              <a:solidFill>
                <a:schemeClr val="accent4">
                  <a:lumMod val="75000"/>
                </a:schemeClr>
              </a:solidFill>
              <a:latin typeface="Hobo Std" pitchFamily="34" charset="0"/>
            </a:endParaRPr>
          </a:p>
        </p:txBody>
      </p:sp>
      <p:sp>
        <p:nvSpPr>
          <p:cNvPr id="3" name="object 3"/>
          <p:cNvSpPr txBox="1"/>
          <p:nvPr/>
        </p:nvSpPr>
        <p:spPr>
          <a:xfrm>
            <a:off x="3810000" y="901197"/>
            <a:ext cx="5181600" cy="3948389"/>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latin typeface="Arial"/>
                <a:cs typeface="Arial"/>
              </a:rPr>
              <a:t>	</a:t>
            </a:r>
            <a:r>
              <a:rPr spc="-4" dirty="0">
                <a:latin typeface="Leelawadee UI Semilight" pitchFamily="34" charset="-34"/>
                <a:ea typeface="Adobe Fan Heiti Std B" pitchFamily="34" charset="-128"/>
                <a:cs typeface="Leelawadee UI Semilight" pitchFamily="34" charset="-34"/>
              </a:rPr>
              <a:t>A </a:t>
            </a:r>
            <a:r>
              <a:rPr lang="en-US" spc="-4" dirty="0">
                <a:latin typeface="Leelawadee UI Semilight" pitchFamily="34" charset="-34"/>
                <a:ea typeface="Adobe Fan Heiti Std B" pitchFamily="34" charset="-128"/>
                <a:cs typeface="Leelawadee UI Semilight" pitchFamily="34" charset="-34"/>
              </a:rPr>
              <a:t>P</a:t>
            </a:r>
            <a:r>
              <a:rPr spc="-4" dirty="0">
                <a:latin typeface="Leelawadee UI Semilight" pitchFamily="34" charset="-34"/>
                <a:ea typeface="Adobe Fan Heiti Std B" pitchFamily="34" charset="-128"/>
                <a:cs typeface="Leelawadee UI Semilight" pitchFamily="34" charset="-34"/>
              </a:rPr>
              <a:t>AN is a network that is used for communicating </a:t>
            </a:r>
            <a:r>
              <a:rPr spc="-8" dirty="0">
                <a:latin typeface="Leelawadee UI Semilight" pitchFamily="34" charset="-34"/>
                <a:ea typeface="Adobe Fan Heiti Std B" pitchFamily="34" charset="-128"/>
                <a:cs typeface="Leelawadee UI Semilight" pitchFamily="34" charset="-34"/>
              </a:rPr>
              <a:t>among </a:t>
            </a:r>
            <a:r>
              <a:rPr spc="-4" dirty="0">
                <a:latin typeface="Leelawadee UI Semilight" pitchFamily="34" charset="-34"/>
                <a:ea typeface="Adobe Fan Heiti Std B" pitchFamily="34" charset="-128"/>
                <a:cs typeface="Leelawadee UI Semilight" pitchFamily="34" charset="-34"/>
              </a:rPr>
              <a:t>computer  devices, usually 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lang="en-US" spc="-19" dirty="0">
                <a:latin typeface="Leelawadee UI Semilight" pitchFamily="34" charset="-34"/>
                <a:ea typeface="Adobe Fan Heiti Std B" pitchFamily="34" charset="-128"/>
                <a:cs typeface="Leelawadee UI Semilight" pitchFamily="34" charset="-34"/>
              </a:rPr>
              <a:t>P</a:t>
            </a:r>
            <a:r>
              <a:rPr spc="-19" dirty="0">
                <a:latin typeface="Leelawadee UI Semilight" pitchFamily="34" charset="-34"/>
                <a:ea typeface="Adobe Fan Heiti Std B" pitchFamily="34" charset="-128"/>
                <a:cs typeface="Leelawadee UI Semilight" pitchFamily="34" charset="-34"/>
              </a:rPr>
              <a:t>AN’s </a:t>
            </a:r>
            <a:r>
              <a:rPr spc="-4" dirty="0">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latin typeface="Leelawadee UI Semilight" pitchFamily="34" charset="-34"/>
                <a:ea typeface="Adobe Fan Heiti Std B" pitchFamily="34" charset="-128"/>
                <a:cs typeface="Leelawadee UI Semilight" pitchFamily="34" charset="-34"/>
              </a:rPr>
              <a:t>may </a:t>
            </a:r>
            <a:r>
              <a:rPr dirty="0">
                <a:latin typeface="Leelawadee UI Semilight" pitchFamily="34" charset="-34"/>
                <a:ea typeface="Adobe Fan Heiti Std B" pitchFamily="34" charset="-128"/>
                <a:cs typeface="Leelawadee UI Semilight" pitchFamily="34" charset="-34"/>
              </a:rPr>
              <a:t>be </a:t>
            </a:r>
            <a:r>
              <a:rPr spc="-4" dirty="0">
                <a:latin typeface="Leelawadee UI Semilight" pitchFamily="34" charset="-34"/>
                <a:ea typeface="Adobe Fan Heiti Std B" pitchFamily="34" charset="-128"/>
                <a:cs typeface="Leelawadee UI Semilight" pitchFamily="34" charset="-34"/>
              </a:rPr>
              <a:t>needed by multiple users • • Is limited in </a:t>
            </a:r>
            <a:r>
              <a:rPr spc="-8" dirty="0">
                <a:latin typeface="Leelawadee UI Semilight" pitchFamily="34" charset="-34"/>
                <a:ea typeface="Adobe Fan Heiti Std B" pitchFamily="34" charset="-128"/>
                <a:cs typeface="Leelawadee UI Semilight" pitchFamily="34" charset="-34"/>
              </a:rPr>
              <a:t>size,  </a:t>
            </a:r>
            <a:r>
              <a:rPr dirty="0">
                <a:latin typeface="Leelawadee UI Semilight" pitchFamily="34" charset="-34"/>
                <a:ea typeface="Adobe Fan Heiti Std B" pitchFamily="34" charset="-128"/>
                <a:cs typeface="Leelawadee UI Semilight" pitchFamily="34" charset="-34"/>
              </a:rPr>
              <a:t>typically </a:t>
            </a:r>
            <a:r>
              <a:rPr spc="-4" dirty="0">
                <a:latin typeface="Leelawadee UI Semilight" pitchFamily="34" charset="-34"/>
                <a:ea typeface="Adobe Fan Heiti Std B" pitchFamily="34" charset="-128"/>
                <a:cs typeface="Leelawadee UI Semilight" pitchFamily="34" charset="-34"/>
              </a:rPr>
              <a:t>spanning a few </a:t>
            </a:r>
            <a:r>
              <a:rPr dirty="0">
                <a:latin typeface="Leelawadee UI Semilight" pitchFamily="34" charset="-34"/>
                <a:ea typeface="Adobe Fan Heiti Std B" pitchFamily="34" charset="-128"/>
                <a:cs typeface="Leelawadee UI Semilight" pitchFamily="34" charset="-34"/>
              </a:rPr>
              <a:t>hundred </a:t>
            </a:r>
            <a:r>
              <a:rPr spc="-4" dirty="0">
                <a:latin typeface="Leelawadee UI Semilight" pitchFamily="34" charset="-34"/>
                <a:ea typeface="Adobe Fan Heiti Std B" pitchFamily="34" charset="-128"/>
                <a:cs typeface="Leelawadee UI Semilight" pitchFamily="34" charset="-34"/>
              </a:rPr>
              <a:t>meters</a:t>
            </a:r>
            <a:endParaRPr lang="en-US" spc="-4"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Is fast, with speeds from 10 Mbps to </a:t>
            </a:r>
            <a:r>
              <a:rPr dirty="0">
                <a:latin typeface="Leelawadee UI Semilight" pitchFamily="34" charset="-34"/>
                <a:ea typeface="Adobe Fan Heiti Std B" pitchFamily="34" charset="-128"/>
                <a:cs typeface="Leelawadee UI Semilight" pitchFamily="34" charset="-34"/>
              </a:rPr>
              <a:t>10</a:t>
            </a:r>
            <a:r>
              <a:rPr spc="8"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Requires little wiring, </a:t>
            </a:r>
            <a:r>
              <a:rPr dirty="0">
                <a:latin typeface="Leelawadee UI Semilight" pitchFamily="34" charset="-34"/>
                <a:ea typeface="Adobe Fan Heiti Std B" pitchFamily="34" charset="-128"/>
                <a:cs typeface="Leelawadee UI Semilight" pitchFamily="34" charset="-34"/>
              </a:rPr>
              <a:t>typically </a:t>
            </a:r>
            <a:r>
              <a:rPr spc="-4" dirty="0">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Has lower cost compared to </a:t>
            </a:r>
            <a:r>
              <a:rPr spc="-23" dirty="0">
                <a:latin typeface="Leelawadee UI Semilight" pitchFamily="34" charset="-34"/>
                <a:ea typeface="Adobe Fan Heiti Std B" pitchFamily="34" charset="-128"/>
                <a:cs typeface="Leelawadee UI Semilight" pitchFamily="34" charset="-34"/>
              </a:rPr>
              <a:t>MAN’s </a:t>
            </a:r>
            <a:r>
              <a:rPr spc="-4" dirty="0">
                <a:latin typeface="Leelawadee UI Semilight" pitchFamily="34" charset="-34"/>
                <a:ea typeface="Adobe Fan Heiti Std B" pitchFamily="34" charset="-128"/>
                <a:cs typeface="Leelawadee UI Semilight" pitchFamily="34" charset="-34"/>
              </a:rPr>
              <a:t>or</a:t>
            </a:r>
            <a:r>
              <a:rPr spc="11" dirty="0">
                <a:latin typeface="Leelawadee UI Semilight" pitchFamily="34" charset="-34"/>
                <a:ea typeface="Adobe Fan Heiti Std B" pitchFamily="34" charset="-128"/>
                <a:cs typeface="Leelawadee UI Semilight" pitchFamily="34" charset="-34"/>
              </a:rPr>
              <a:t> </a:t>
            </a:r>
            <a:r>
              <a:rPr spc="-56" dirty="0">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19" dirty="0">
                <a:latin typeface="Leelawadee UI Semilight" pitchFamily="34" charset="-34"/>
                <a:ea typeface="Adobe Fan Heiti Std B" pitchFamily="34" charset="-128"/>
                <a:cs typeface="Leelawadee UI Semilight" pitchFamily="34" charset="-34"/>
              </a:rPr>
              <a:t>LAN’s </a:t>
            </a:r>
            <a:r>
              <a:rPr spc="-4" dirty="0">
                <a:latin typeface="Leelawadee UI Semilight" pitchFamily="34" charset="-34"/>
                <a:ea typeface="Adobe Fan Heiti Std B" pitchFamily="34" charset="-128"/>
                <a:cs typeface="Leelawadee UI Semilight" pitchFamily="34" charset="-34"/>
              </a:rPr>
              <a:t>can </a:t>
            </a:r>
            <a:r>
              <a:rPr dirty="0">
                <a:latin typeface="Leelawadee UI Semilight" pitchFamily="34" charset="-34"/>
                <a:ea typeface="Adobe Fan Heiti Std B" pitchFamily="34" charset="-128"/>
                <a:cs typeface="Leelawadee UI Semilight" pitchFamily="34" charset="-34"/>
              </a:rPr>
              <a:t>be </a:t>
            </a:r>
            <a:r>
              <a:rPr spc="-4" dirty="0">
                <a:latin typeface="Leelawadee UI Semilight" pitchFamily="34" charset="-34"/>
                <a:ea typeface="Adobe Fan Heiti Std B" pitchFamily="34" charset="-128"/>
                <a:cs typeface="Leelawadee UI Semilight" pitchFamily="34" charset="-34"/>
              </a:rPr>
              <a:t>either </a:t>
            </a:r>
            <a:r>
              <a:rPr spc="-8" dirty="0">
                <a:latin typeface="Leelawadee UI Semilight" pitchFamily="34" charset="-34"/>
                <a:ea typeface="Adobe Fan Heiti Std B" pitchFamily="34" charset="-128"/>
                <a:cs typeface="Leelawadee UI Semilight" pitchFamily="34" charset="-34"/>
              </a:rPr>
              <a:t>wired </a:t>
            </a:r>
            <a:r>
              <a:rPr spc="-4" dirty="0">
                <a:latin typeface="Leelawadee UI Semilight" pitchFamily="34" charset="-34"/>
                <a:ea typeface="Adobe Fan Heiti Std B" pitchFamily="34" charset="-128"/>
                <a:cs typeface="Leelawadee UI Semilight" pitchFamily="34" charset="-34"/>
              </a:rPr>
              <a:t>or </a:t>
            </a:r>
            <a:r>
              <a:rPr spc="-8" dirty="0">
                <a:latin typeface="Leelawadee UI Semilight" pitchFamily="34" charset="-34"/>
                <a:ea typeface="Adobe Fan Heiti Std B" pitchFamily="34" charset="-128"/>
                <a:cs typeface="Leelawadee UI Semilight" pitchFamily="34" charset="-34"/>
              </a:rPr>
              <a:t>wireless. </a:t>
            </a:r>
            <a:r>
              <a:rPr spc="-23" dirty="0">
                <a:latin typeface="Leelawadee UI Semilight" pitchFamily="34" charset="-34"/>
                <a:ea typeface="Adobe Fan Heiti Std B" pitchFamily="34" charset="-128"/>
                <a:cs typeface="Leelawadee UI Semilight" pitchFamily="34" charset="-34"/>
              </a:rPr>
              <a:t>Twisted </a:t>
            </a:r>
            <a:r>
              <a:rPr spc="-15" dirty="0">
                <a:latin typeface="Leelawadee UI Semilight" pitchFamily="34" charset="-34"/>
                <a:ea typeface="Adobe Fan Heiti Std B" pitchFamily="34" charset="-128"/>
                <a:cs typeface="Leelawadee UI Semilight" pitchFamily="34" charset="-34"/>
              </a:rPr>
              <a:t>pair, </a:t>
            </a:r>
            <a:r>
              <a:rPr spc="-4" dirty="0">
                <a:latin typeface="Leelawadee UI Semilight" pitchFamily="34" charset="-34"/>
                <a:ea typeface="Adobe Fan Heiti Std B" pitchFamily="34" charset="-128"/>
                <a:cs typeface="Leelawadee UI Semilight" pitchFamily="34" charset="-34"/>
              </a:rPr>
              <a:t>coax or fibre optic  cable can </a:t>
            </a:r>
            <a:r>
              <a:rPr dirty="0">
                <a:latin typeface="Leelawadee UI Semilight" pitchFamily="34" charset="-34"/>
                <a:ea typeface="Adobe Fan Heiti Std B" pitchFamily="34" charset="-128"/>
                <a:cs typeface="Leelawadee UI Semilight" pitchFamily="34" charset="-34"/>
              </a:rPr>
              <a:t>be </a:t>
            </a:r>
            <a:r>
              <a:rPr spc="-4" dirty="0">
                <a:latin typeface="Leelawadee UI Semilight" pitchFamily="34" charset="-34"/>
                <a:ea typeface="Adobe Fan Heiti Std B" pitchFamily="34" charset="-128"/>
                <a:cs typeface="Leelawadee UI Semilight" pitchFamily="34" charset="-34"/>
              </a:rPr>
              <a:t>used in </a:t>
            </a:r>
            <a:r>
              <a:rPr spc="-8" dirty="0">
                <a:latin typeface="Leelawadee UI Semilight" pitchFamily="34" charset="-34"/>
                <a:ea typeface="Adobe Fan Heiti Std B" pitchFamily="34" charset="-128"/>
                <a:cs typeface="Leelawadee UI Semilight" pitchFamily="34" charset="-34"/>
              </a:rPr>
              <a:t>wired </a:t>
            </a:r>
            <a:r>
              <a:rPr spc="-19" dirty="0">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57" y="1461167"/>
            <a:ext cx="3211979" cy="2221165"/>
          </a:xfrm>
          <a:prstGeom prst="rect">
            <a:avLst/>
          </a:prstGeom>
        </p:spPr>
      </p:pic>
    </p:spTree>
    <p:extLst>
      <p:ext uri="{BB962C8B-B14F-4D97-AF65-F5344CB8AC3E}">
        <p14:creationId xmlns:p14="http://schemas.microsoft.com/office/powerpoint/2010/main" val="3449264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latin typeface="Century"/>
                <a:cs typeface="Century"/>
              </a:rPr>
              <a:t>An </a:t>
            </a:r>
            <a:r>
              <a:rPr spc="-4" dirty="0">
                <a:latin typeface="Century"/>
                <a:cs typeface="Century"/>
              </a:rPr>
              <a:t>IP address basically </a:t>
            </a:r>
            <a:r>
              <a:rPr dirty="0">
                <a:latin typeface="Century"/>
                <a:cs typeface="Century"/>
              </a:rPr>
              <a:t>a 32-bit </a:t>
            </a:r>
            <a:r>
              <a:rPr spc="-4" dirty="0">
                <a:latin typeface="Century"/>
                <a:cs typeface="Century"/>
              </a:rPr>
              <a:t>address that </a:t>
            </a:r>
            <a:r>
              <a:rPr dirty="0">
                <a:latin typeface="Century"/>
                <a:cs typeface="Century"/>
              </a:rPr>
              <a:t>uniquely universally</a:t>
            </a:r>
            <a:r>
              <a:rPr spc="-150" dirty="0">
                <a:latin typeface="Century"/>
                <a:cs typeface="Century"/>
              </a:rPr>
              <a:t> </a:t>
            </a:r>
            <a:r>
              <a:rPr dirty="0">
                <a:latin typeface="Century"/>
                <a:cs typeface="Century"/>
              </a:rPr>
              <a:t>defines  connection of host or a router </a:t>
            </a:r>
            <a:r>
              <a:rPr spc="-4" dirty="0">
                <a:latin typeface="Century"/>
                <a:cs typeface="Century"/>
              </a:rPr>
              <a:t>to the </a:t>
            </a:r>
            <a:r>
              <a:rPr dirty="0">
                <a:latin typeface="Century"/>
                <a:cs typeface="Century"/>
              </a:rPr>
              <a:t>Internet. </a:t>
            </a:r>
            <a:r>
              <a:rPr spc="-4" dirty="0">
                <a:latin typeface="Century"/>
                <a:cs typeface="Century"/>
              </a:rPr>
              <a:t>IP address </a:t>
            </a:r>
            <a:r>
              <a:rPr dirty="0">
                <a:latin typeface="Century"/>
                <a:cs typeface="Century"/>
              </a:rPr>
              <a:t>is</a:t>
            </a:r>
            <a:r>
              <a:rPr spc="-188" dirty="0">
                <a:latin typeface="Century"/>
                <a:cs typeface="Century"/>
              </a:rPr>
              <a:t> </a:t>
            </a:r>
            <a:r>
              <a:rPr dirty="0">
                <a:latin typeface="Century"/>
                <a:cs typeface="Century"/>
              </a:rPr>
              <a:t>unique.</a:t>
            </a:r>
            <a:endParaRPr dirty="0">
              <a:latin typeface="Cambria Math"/>
              <a:cs typeface="Cambria Math"/>
            </a:endParaRPr>
          </a:p>
          <a:p>
            <a:pPr marL="314325" indent="-285750">
              <a:spcBef>
                <a:spcPts val="874"/>
              </a:spcBef>
              <a:buFont typeface="Arial" panose="020B0604020202020204" pitchFamily="34" charset="0"/>
              <a:buChar char="•"/>
            </a:pPr>
            <a:r>
              <a:rPr spc="-4" dirty="0">
                <a:latin typeface="Century"/>
                <a:cs typeface="Century"/>
              </a:rPr>
              <a:t>Introduced</a:t>
            </a:r>
            <a:r>
              <a:rPr spc="-19" dirty="0">
                <a:latin typeface="Century"/>
                <a:cs typeface="Century"/>
              </a:rPr>
              <a:t> </a:t>
            </a:r>
            <a:r>
              <a:rPr spc="-4" dirty="0">
                <a:latin typeface="Century"/>
                <a:cs typeface="Century"/>
              </a:rPr>
              <a:t>by</a:t>
            </a:r>
            <a:r>
              <a:rPr spc="-11" dirty="0">
                <a:latin typeface="Century"/>
                <a:cs typeface="Century"/>
              </a:rPr>
              <a:t> </a:t>
            </a:r>
            <a:r>
              <a:rPr spc="-4" dirty="0">
                <a:latin typeface="Century"/>
                <a:cs typeface="Century"/>
              </a:rPr>
              <a:t>IANA</a:t>
            </a:r>
            <a:r>
              <a:rPr spc="-98" dirty="0">
                <a:latin typeface="Century"/>
                <a:cs typeface="Century"/>
              </a:rPr>
              <a:t> </a:t>
            </a:r>
            <a:r>
              <a:rPr dirty="0">
                <a:latin typeface="Century"/>
                <a:cs typeface="Century"/>
              </a:rPr>
              <a:t>(Internet</a:t>
            </a:r>
            <a:r>
              <a:rPr spc="-109" dirty="0">
                <a:latin typeface="Century"/>
                <a:cs typeface="Century"/>
              </a:rPr>
              <a:t> </a:t>
            </a:r>
            <a:r>
              <a:rPr spc="-4" dirty="0">
                <a:latin typeface="Century"/>
                <a:cs typeface="Century"/>
              </a:rPr>
              <a:t>Assigned</a:t>
            </a:r>
            <a:r>
              <a:rPr spc="-30" dirty="0">
                <a:latin typeface="Century"/>
                <a:cs typeface="Century"/>
              </a:rPr>
              <a:t> </a:t>
            </a:r>
            <a:r>
              <a:rPr dirty="0">
                <a:latin typeface="Century"/>
                <a:cs typeface="Century"/>
              </a:rPr>
              <a:t>Numbers</a:t>
            </a:r>
            <a:r>
              <a:rPr spc="-105" dirty="0">
                <a:latin typeface="Century"/>
                <a:cs typeface="Century"/>
              </a:rPr>
              <a:t> </a:t>
            </a:r>
            <a:r>
              <a:rPr dirty="0">
                <a:latin typeface="Century"/>
                <a:cs typeface="Century"/>
              </a:rPr>
              <a:t>Authority).</a:t>
            </a:r>
            <a:endParaRPr lang="en-US" dirty="0">
              <a:latin typeface="Century"/>
              <a:cs typeface="Century"/>
            </a:endParaRPr>
          </a:p>
          <a:p>
            <a:pPr marL="314325" indent="-285750">
              <a:spcBef>
                <a:spcPts val="874"/>
              </a:spcBef>
              <a:buFont typeface="Arial" panose="020B0604020202020204" pitchFamily="34" charset="0"/>
              <a:buChar char="•"/>
            </a:pPr>
            <a:endParaRPr dirty="0">
              <a:latin typeface="Century"/>
              <a:cs typeface="Century"/>
            </a:endParaRPr>
          </a:p>
          <a:p>
            <a:pPr marL="314325" marR="22860" indent="-285750">
              <a:lnSpc>
                <a:spcPct val="148500"/>
              </a:lnSpc>
              <a:buFont typeface="Arial" panose="020B0604020202020204" pitchFamily="34" charset="0"/>
              <a:buChar char="•"/>
            </a:pPr>
            <a:r>
              <a:rPr spc="-4" dirty="0">
                <a:latin typeface="Century"/>
                <a:cs typeface="Century"/>
              </a:rPr>
              <a:t>32 </a:t>
            </a:r>
            <a:r>
              <a:rPr dirty="0">
                <a:latin typeface="Century"/>
                <a:cs typeface="Century"/>
              </a:rPr>
              <a:t>bit is divided into 4 equal </a:t>
            </a:r>
            <a:r>
              <a:rPr spc="-4" dirty="0">
                <a:latin typeface="Century"/>
                <a:cs typeface="Century"/>
              </a:rPr>
              <a:t>parts </a:t>
            </a:r>
            <a:r>
              <a:rPr dirty="0">
                <a:latin typeface="Century"/>
                <a:cs typeface="Century"/>
              </a:rPr>
              <a:t>of </a:t>
            </a:r>
            <a:r>
              <a:rPr spc="8" dirty="0">
                <a:latin typeface="Century"/>
                <a:cs typeface="Century"/>
              </a:rPr>
              <a:t>8-8 </a:t>
            </a:r>
            <a:r>
              <a:rPr spc="-4" dirty="0">
                <a:latin typeface="Century"/>
                <a:cs typeface="Century"/>
              </a:rPr>
              <a:t>bits </a:t>
            </a:r>
            <a:r>
              <a:rPr dirty="0">
                <a:latin typeface="Century"/>
                <a:cs typeface="Century"/>
              </a:rPr>
              <a:t>separated </a:t>
            </a:r>
            <a:r>
              <a:rPr spc="-4" dirty="0">
                <a:latin typeface="Century"/>
                <a:cs typeface="Century"/>
              </a:rPr>
              <a:t>by </a:t>
            </a:r>
            <a:r>
              <a:rPr dirty="0">
                <a:latin typeface="Century"/>
                <a:cs typeface="Century"/>
              </a:rPr>
              <a:t>dotted decimal</a:t>
            </a:r>
            <a:r>
              <a:rPr spc="-251" dirty="0">
                <a:latin typeface="Century"/>
                <a:cs typeface="Century"/>
              </a:rPr>
              <a:t> </a:t>
            </a:r>
            <a:r>
              <a:rPr dirty="0">
                <a:latin typeface="Century"/>
                <a:cs typeface="Century"/>
              </a:rPr>
              <a:t>notation.  </a:t>
            </a:r>
            <a:r>
              <a:rPr spc="-4" dirty="0">
                <a:latin typeface="Century"/>
                <a:cs typeface="Century"/>
              </a:rPr>
              <a:t>It </a:t>
            </a:r>
            <a:r>
              <a:rPr dirty="0">
                <a:latin typeface="Century"/>
                <a:cs typeface="Century"/>
              </a:rPr>
              <a:t>is in </a:t>
            </a:r>
            <a:r>
              <a:rPr spc="-4" dirty="0">
                <a:latin typeface="Century"/>
                <a:cs typeface="Century"/>
              </a:rPr>
              <a:t>the </a:t>
            </a:r>
            <a:r>
              <a:rPr dirty="0">
                <a:latin typeface="Century"/>
                <a:cs typeface="Century"/>
              </a:rPr>
              <a:t>range of </a:t>
            </a:r>
            <a:r>
              <a:rPr spc="-4" dirty="0">
                <a:latin typeface="Century"/>
                <a:cs typeface="Century"/>
              </a:rPr>
              <a:t>minimum 0.0.0.0 to</a:t>
            </a:r>
            <a:r>
              <a:rPr spc="-124" dirty="0">
                <a:latin typeface="Century"/>
                <a:cs typeface="Century"/>
              </a:rPr>
              <a:t> </a:t>
            </a:r>
            <a:r>
              <a:rPr spc="-4" dirty="0">
                <a:latin typeface="Century"/>
                <a:cs typeface="Century"/>
              </a:rPr>
              <a:t>255.255.255.255.</a:t>
            </a:r>
            <a:endParaRPr dirty="0">
              <a:latin typeface="Century"/>
              <a:cs typeface="Century"/>
            </a:endParaRPr>
          </a:p>
          <a:p>
            <a:pPr marL="314325" indent="-285750">
              <a:spcBef>
                <a:spcPts val="866"/>
              </a:spcBef>
              <a:buFont typeface="Arial" panose="020B0604020202020204" pitchFamily="34" charset="0"/>
              <a:buChar char="•"/>
            </a:pPr>
            <a:r>
              <a:rPr dirty="0">
                <a:latin typeface="Century"/>
                <a:cs typeface="Century"/>
              </a:rPr>
              <a:t>Each 8 </a:t>
            </a:r>
            <a:r>
              <a:rPr spc="-4" dirty="0">
                <a:latin typeface="Century"/>
                <a:cs typeface="Century"/>
              </a:rPr>
              <a:t>bit </a:t>
            </a:r>
            <a:r>
              <a:rPr dirty="0">
                <a:latin typeface="Century"/>
                <a:cs typeface="Century"/>
              </a:rPr>
              <a:t>group is known </a:t>
            </a:r>
            <a:r>
              <a:rPr spc="-4" dirty="0">
                <a:latin typeface="Century"/>
                <a:cs typeface="Century"/>
              </a:rPr>
              <a:t>by</a:t>
            </a:r>
            <a:r>
              <a:rPr spc="-94" dirty="0">
                <a:latin typeface="Century"/>
                <a:cs typeface="Century"/>
              </a:rPr>
              <a:t> </a:t>
            </a:r>
            <a:r>
              <a:rPr spc="-23" dirty="0">
                <a:latin typeface="Century"/>
                <a:cs typeface="Century"/>
              </a:rPr>
              <a:t>OCTET.</a:t>
            </a:r>
            <a:endParaRPr dirty="0">
              <a:latin typeface="Century"/>
              <a:cs typeface="Century"/>
            </a:endParaRPr>
          </a:p>
        </p:txBody>
      </p:sp>
    </p:spTree>
    <p:extLst>
      <p:ext uri="{BB962C8B-B14F-4D97-AF65-F5344CB8AC3E}">
        <p14:creationId xmlns:p14="http://schemas.microsoft.com/office/powerpoint/2010/main" val="3655299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latin typeface="Century"/>
                <a:cs typeface="Century"/>
              </a:rPr>
              <a:t>IP </a:t>
            </a:r>
            <a:r>
              <a:rPr sz="2000" dirty="0">
                <a:latin typeface="Century"/>
                <a:cs typeface="Century"/>
              </a:rPr>
              <a:t>has five different classes </a:t>
            </a:r>
            <a:r>
              <a:rPr sz="2000" spc="-4" dirty="0">
                <a:latin typeface="Century"/>
                <a:cs typeface="Century"/>
              </a:rPr>
              <a:t>differentiated by</a:t>
            </a:r>
            <a:r>
              <a:rPr sz="2000" spc="-150" dirty="0">
                <a:latin typeface="Century"/>
                <a:cs typeface="Century"/>
              </a:rPr>
              <a:t> </a:t>
            </a:r>
            <a:r>
              <a:rPr sz="2000" dirty="0">
                <a:latin typeface="Century"/>
                <a:cs typeface="Century"/>
              </a:rPr>
              <a:t>characteristics.</a:t>
            </a:r>
          </a:p>
          <a:p>
            <a:pPr marL="228600" indent="-137636">
              <a:spcBef>
                <a:spcPts val="143"/>
              </a:spcBef>
              <a:buClr>
                <a:srgbClr val="E38312"/>
              </a:buClr>
              <a:buFont typeface="Calibri"/>
              <a:buChar char="◦"/>
              <a:tabLst>
                <a:tab pos="229076" algn="l"/>
              </a:tabLst>
            </a:pPr>
            <a:r>
              <a:rPr sz="2000" spc="-8" dirty="0">
                <a:latin typeface="Century"/>
                <a:cs typeface="Century"/>
              </a:rPr>
              <a:t>Class-A </a:t>
            </a:r>
            <a:r>
              <a:rPr sz="2000" dirty="0">
                <a:latin typeface="Century"/>
                <a:cs typeface="Century"/>
              </a:rPr>
              <a:t>ranges from 0 </a:t>
            </a:r>
            <a:r>
              <a:rPr sz="2000" spc="-4" dirty="0">
                <a:latin typeface="Century"/>
                <a:cs typeface="Century"/>
              </a:rPr>
              <a:t>to</a:t>
            </a:r>
            <a:r>
              <a:rPr sz="2000" spc="-79" dirty="0">
                <a:latin typeface="Century"/>
                <a:cs typeface="Century"/>
              </a:rPr>
              <a:t> </a:t>
            </a:r>
            <a:r>
              <a:rPr sz="2000" spc="-4" dirty="0">
                <a:latin typeface="Century"/>
                <a:cs typeface="Century"/>
              </a:rPr>
              <a:t>127</a:t>
            </a:r>
            <a:endParaRPr sz="2000" dirty="0">
              <a:latin typeface="Century"/>
              <a:cs typeface="Century"/>
            </a:endParaRPr>
          </a:p>
          <a:p>
            <a:pPr marL="228600" indent="-137636">
              <a:spcBef>
                <a:spcPts val="288"/>
              </a:spcBef>
              <a:buClr>
                <a:srgbClr val="E38312"/>
              </a:buClr>
              <a:buFont typeface="Calibri"/>
              <a:buChar char="◦"/>
              <a:tabLst>
                <a:tab pos="229076" algn="l"/>
              </a:tabLst>
            </a:pPr>
            <a:r>
              <a:rPr sz="2000" spc="-8" dirty="0">
                <a:latin typeface="Century"/>
                <a:cs typeface="Century"/>
              </a:rPr>
              <a:t>Class-B </a:t>
            </a:r>
            <a:r>
              <a:rPr sz="2000" dirty="0">
                <a:latin typeface="Century"/>
                <a:cs typeface="Century"/>
              </a:rPr>
              <a:t>ranges from </a:t>
            </a:r>
            <a:r>
              <a:rPr sz="2000" spc="-4" dirty="0">
                <a:latin typeface="Century"/>
                <a:cs typeface="Century"/>
              </a:rPr>
              <a:t>128 to</a:t>
            </a:r>
            <a:r>
              <a:rPr sz="2000" spc="-26" dirty="0">
                <a:latin typeface="Century"/>
                <a:cs typeface="Century"/>
              </a:rPr>
              <a:t> </a:t>
            </a:r>
            <a:r>
              <a:rPr sz="2000" spc="-8" dirty="0">
                <a:latin typeface="Century"/>
                <a:cs typeface="Century"/>
              </a:rPr>
              <a:t>191</a:t>
            </a:r>
            <a:endParaRPr sz="2000" dirty="0">
              <a:latin typeface="Century"/>
              <a:cs typeface="Century"/>
            </a:endParaRPr>
          </a:p>
          <a:p>
            <a:pPr marL="228600" indent="-137636">
              <a:spcBef>
                <a:spcPts val="289"/>
              </a:spcBef>
              <a:buClr>
                <a:srgbClr val="E38312"/>
              </a:buClr>
              <a:buFont typeface="Calibri"/>
              <a:buChar char="◦"/>
              <a:tabLst>
                <a:tab pos="229076" algn="l"/>
              </a:tabLst>
            </a:pPr>
            <a:r>
              <a:rPr sz="2000" spc="-8" dirty="0">
                <a:latin typeface="Century"/>
                <a:cs typeface="Century"/>
              </a:rPr>
              <a:t>Class-C </a:t>
            </a:r>
            <a:r>
              <a:rPr sz="2000" dirty="0">
                <a:latin typeface="Century"/>
                <a:cs typeface="Century"/>
              </a:rPr>
              <a:t>ranges from </a:t>
            </a:r>
            <a:r>
              <a:rPr sz="2000" spc="-4" dirty="0">
                <a:latin typeface="Century"/>
                <a:cs typeface="Century"/>
              </a:rPr>
              <a:t>192 to</a:t>
            </a:r>
            <a:r>
              <a:rPr sz="2000" spc="-26" dirty="0">
                <a:latin typeface="Century"/>
                <a:cs typeface="Century"/>
              </a:rPr>
              <a:t> </a:t>
            </a:r>
            <a:r>
              <a:rPr sz="2000" spc="-8" dirty="0">
                <a:latin typeface="Century"/>
                <a:cs typeface="Century"/>
              </a:rPr>
              <a:t>223</a:t>
            </a:r>
            <a:endParaRPr sz="2000" dirty="0">
              <a:latin typeface="Century"/>
              <a:cs typeface="Century"/>
            </a:endParaRPr>
          </a:p>
          <a:p>
            <a:pPr marL="228600" indent="-137636">
              <a:spcBef>
                <a:spcPts val="288"/>
              </a:spcBef>
              <a:buClr>
                <a:srgbClr val="E38312"/>
              </a:buClr>
              <a:buFont typeface="Calibri"/>
              <a:buChar char="◦"/>
              <a:tabLst>
                <a:tab pos="229076" algn="l"/>
              </a:tabLst>
            </a:pPr>
            <a:r>
              <a:rPr sz="2000" spc="-8" dirty="0">
                <a:latin typeface="Century"/>
                <a:cs typeface="Century"/>
              </a:rPr>
              <a:t>Class-D </a:t>
            </a:r>
            <a:r>
              <a:rPr sz="2000" dirty="0">
                <a:latin typeface="Century"/>
                <a:cs typeface="Century"/>
              </a:rPr>
              <a:t>ranges from </a:t>
            </a:r>
            <a:r>
              <a:rPr sz="2000" spc="-4" dirty="0">
                <a:latin typeface="Century"/>
                <a:cs typeface="Century"/>
              </a:rPr>
              <a:t>224 to</a:t>
            </a:r>
            <a:r>
              <a:rPr sz="2000" spc="-30" dirty="0">
                <a:latin typeface="Century"/>
                <a:cs typeface="Century"/>
              </a:rPr>
              <a:t> </a:t>
            </a:r>
            <a:r>
              <a:rPr sz="2000" spc="-8" dirty="0">
                <a:latin typeface="Century"/>
                <a:cs typeface="Century"/>
              </a:rPr>
              <a:t>239</a:t>
            </a:r>
            <a:endParaRPr sz="2000" dirty="0">
              <a:latin typeface="Century"/>
              <a:cs typeface="Century"/>
            </a:endParaRPr>
          </a:p>
          <a:p>
            <a:pPr marL="228600" indent="-137636">
              <a:spcBef>
                <a:spcPts val="285"/>
              </a:spcBef>
              <a:buClr>
                <a:srgbClr val="E38312"/>
              </a:buClr>
              <a:buFont typeface="Calibri"/>
              <a:buChar char="◦"/>
              <a:tabLst>
                <a:tab pos="229076" algn="l"/>
              </a:tabLst>
            </a:pPr>
            <a:r>
              <a:rPr sz="2000" spc="-8" dirty="0">
                <a:latin typeface="Century"/>
                <a:cs typeface="Century"/>
              </a:rPr>
              <a:t>Class-E </a:t>
            </a:r>
            <a:r>
              <a:rPr sz="2000" dirty="0">
                <a:latin typeface="Century"/>
                <a:cs typeface="Century"/>
              </a:rPr>
              <a:t>ranges from </a:t>
            </a:r>
            <a:r>
              <a:rPr sz="2000" spc="-4" dirty="0">
                <a:latin typeface="Century"/>
                <a:cs typeface="Century"/>
              </a:rPr>
              <a:t>240 to</a:t>
            </a:r>
            <a:r>
              <a:rPr sz="2000" spc="-26" dirty="0">
                <a:latin typeface="Century"/>
                <a:cs typeface="Century"/>
              </a:rPr>
              <a:t> </a:t>
            </a:r>
            <a:r>
              <a:rPr sz="2000" spc="-8" dirty="0">
                <a:latin typeface="Century"/>
                <a:cs typeface="Century"/>
              </a:rPr>
              <a:t>255</a:t>
            </a:r>
            <a:endParaRPr sz="2000" dirty="0">
              <a:latin typeface="Century"/>
              <a:cs typeface="Century"/>
            </a:endParaRPr>
          </a:p>
          <a:p>
            <a:pPr marL="283369">
              <a:spcBef>
                <a:spcPts val="289"/>
              </a:spcBef>
              <a:tabLst>
                <a:tab pos="4561046" algn="l"/>
              </a:tabLst>
            </a:pPr>
            <a:r>
              <a:rPr sz="2000" dirty="0">
                <a:latin typeface="Century"/>
                <a:cs typeface="Century"/>
              </a:rPr>
              <a:t>First Octet is </a:t>
            </a:r>
            <a:r>
              <a:rPr sz="2000" spc="-4" dirty="0">
                <a:latin typeface="Century"/>
                <a:cs typeface="Century"/>
              </a:rPr>
              <a:t>defines the class </a:t>
            </a:r>
            <a:r>
              <a:rPr sz="2000" dirty="0">
                <a:latin typeface="Century"/>
                <a:cs typeface="Century"/>
              </a:rPr>
              <a:t>of </a:t>
            </a:r>
            <a:r>
              <a:rPr sz="2000" spc="-4" dirty="0">
                <a:latin typeface="Century"/>
                <a:cs typeface="Century"/>
              </a:rPr>
              <a:t>particular IP</a:t>
            </a:r>
            <a:r>
              <a:rPr sz="2000" spc="34" dirty="0">
                <a:latin typeface="Century"/>
                <a:cs typeface="Century"/>
              </a:rPr>
              <a:t> </a:t>
            </a:r>
            <a:r>
              <a:rPr sz="2000" u="sng" dirty="0">
                <a:uFill>
                  <a:solidFill>
                    <a:srgbClr val="404040"/>
                  </a:solidFill>
                </a:uFill>
                <a:latin typeface="Century"/>
                <a:cs typeface="Century"/>
              </a:rPr>
              <a:t>e.g.</a:t>
            </a:r>
            <a:r>
              <a:rPr sz="2000" spc="-8" dirty="0">
                <a:latin typeface="Century"/>
                <a:cs typeface="Century"/>
              </a:rPr>
              <a:t> </a:t>
            </a:r>
            <a:r>
              <a:rPr sz="2000" dirty="0">
                <a:latin typeface="Century"/>
                <a:cs typeface="Century"/>
              </a:rPr>
              <a:t>-	</a:t>
            </a:r>
            <a:r>
              <a:rPr sz="2000" spc="-11" dirty="0">
                <a:latin typeface="Century"/>
                <a:cs typeface="Century"/>
              </a:rPr>
              <a:t>128.11.3.31 </a:t>
            </a:r>
            <a:r>
              <a:rPr sz="2000" dirty="0">
                <a:latin typeface="Century"/>
                <a:cs typeface="Century"/>
              </a:rPr>
              <a:t>is follow in </a:t>
            </a:r>
            <a:r>
              <a:rPr sz="2000" spc="-4" dirty="0">
                <a:latin typeface="Century"/>
                <a:cs typeface="Century"/>
              </a:rPr>
              <a:t>class</a:t>
            </a:r>
            <a:r>
              <a:rPr sz="2000" spc="-38" dirty="0">
                <a:latin typeface="Century"/>
                <a:cs typeface="Century"/>
              </a:rPr>
              <a:t> </a:t>
            </a:r>
            <a:r>
              <a:rPr sz="2000" spc="-4" dirty="0">
                <a:latin typeface="Century"/>
                <a:cs typeface="Century"/>
              </a:rPr>
              <a:t>–B</a:t>
            </a:r>
            <a:endParaRPr sz="2000" dirty="0">
              <a:latin typeface="Century"/>
              <a:cs typeface="Century"/>
            </a:endParaRPr>
          </a:p>
          <a:p>
            <a:pPr marL="283369">
              <a:spcBef>
                <a:spcPts val="289"/>
              </a:spcBef>
            </a:pPr>
            <a:r>
              <a:rPr sz="2000" spc="-4" dirty="0">
                <a:latin typeface="Century"/>
                <a:cs typeface="Century"/>
              </a:rPr>
              <a:t>127.0.0.0 to 127.255.255.255 </a:t>
            </a:r>
            <a:r>
              <a:rPr sz="2000" dirty="0">
                <a:latin typeface="Century"/>
                <a:cs typeface="Century"/>
              </a:rPr>
              <a:t>is a range of look </a:t>
            </a:r>
            <a:r>
              <a:rPr sz="2000" spc="-4" dirty="0">
                <a:latin typeface="Century"/>
                <a:cs typeface="Century"/>
              </a:rPr>
              <a:t>back</a:t>
            </a:r>
            <a:r>
              <a:rPr sz="2000" spc="-11" dirty="0">
                <a:latin typeface="Century"/>
                <a:cs typeface="Century"/>
              </a:rPr>
              <a:t> </a:t>
            </a:r>
            <a:r>
              <a:rPr sz="2000" spc="-60" dirty="0">
                <a:latin typeface="Century"/>
                <a:cs typeface="Century"/>
              </a:rPr>
              <a:t>IP.</a:t>
            </a:r>
            <a:endParaRPr sz="2000" dirty="0">
              <a:latin typeface="Century"/>
              <a:cs typeface="Century"/>
            </a:endParaRPr>
          </a:p>
        </p:txBody>
      </p:sp>
    </p:spTree>
    <p:extLst>
      <p:ext uri="{BB962C8B-B14F-4D97-AF65-F5344CB8AC3E}">
        <p14:creationId xmlns:p14="http://schemas.microsoft.com/office/powerpoint/2010/main" val="2882386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uFill>
                  <a:solidFill>
                    <a:srgbClr val="404040"/>
                  </a:solidFill>
                </a:uFill>
                <a:latin typeface="Century"/>
                <a:cs typeface="Century"/>
              </a:rPr>
              <a:t>Class-A</a:t>
            </a:r>
            <a:endParaRPr dirty="0">
              <a:latin typeface="Century"/>
              <a:cs typeface="Century"/>
            </a:endParaRPr>
          </a:p>
          <a:p>
            <a:pPr marL="28575" marR="60960">
              <a:lnSpc>
                <a:spcPts val="1454"/>
              </a:lnSpc>
              <a:spcBef>
                <a:spcPts val="1069"/>
              </a:spcBef>
            </a:pPr>
            <a:r>
              <a:rPr dirty="0">
                <a:latin typeface="Century"/>
                <a:cs typeface="Century"/>
              </a:rPr>
              <a:t>This </a:t>
            </a:r>
            <a:r>
              <a:rPr spc="-4" dirty="0">
                <a:latin typeface="Century"/>
                <a:cs typeface="Century"/>
              </a:rPr>
              <a:t>IP ranges </a:t>
            </a:r>
            <a:r>
              <a:rPr dirty="0">
                <a:latin typeface="Century"/>
                <a:cs typeface="Century"/>
              </a:rPr>
              <a:t>from 0 </a:t>
            </a:r>
            <a:r>
              <a:rPr spc="-4" dirty="0">
                <a:latin typeface="Century"/>
                <a:cs typeface="Century"/>
              </a:rPr>
              <a:t>to 126 </a:t>
            </a:r>
            <a:r>
              <a:rPr dirty="0">
                <a:latin typeface="Century"/>
                <a:cs typeface="Century"/>
              </a:rPr>
              <a:t>Decimal </a:t>
            </a:r>
            <a:r>
              <a:rPr spc="-4" dirty="0">
                <a:latin typeface="Century"/>
                <a:cs typeface="Century"/>
              </a:rPr>
              <a:t>value </a:t>
            </a:r>
            <a:r>
              <a:rPr dirty="0">
                <a:latin typeface="Century"/>
                <a:cs typeface="Century"/>
              </a:rPr>
              <a:t>in first octet. </a:t>
            </a:r>
            <a:r>
              <a:rPr spc="-4" dirty="0">
                <a:latin typeface="Century"/>
                <a:cs typeface="Century"/>
              </a:rPr>
              <a:t>And </a:t>
            </a:r>
            <a:r>
              <a:rPr dirty="0">
                <a:latin typeface="Century"/>
                <a:cs typeface="Century"/>
              </a:rPr>
              <a:t>1</a:t>
            </a:r>
            <a:r>
              <a:rPr baseline="25462" dirty="0">
                <a:latin typeface="Century"/>
                <a:cs typeface="Century"/>
              </a:rPr>
              <a:t>st </a:t>
            </a:r>
            <a:r>
              <a:rPr dirty="0">
                <a:latin typeface="Century"/>
                <a:cs typeface="Century"/>
              </a:rPr>
              <a:t>octet </a:t>
            </a:r>
            <a:r>
              <a:rPr spc="-4" dirty="0">
                <a:latin typeface="Century"/>
                <a:cs typeface="Century"/>
              </a:rPr>
              <a:t>defines </a:t>
            </a:r>
            <a:r>
              <a:rPr dirty="0">
                <a:latin typeface="Century"/>
                <a:cs typeface="Century"/>
              </a:rPr>
              <a:t>network </a:t>
            </a:r>
            <a:r>
              <a:rPr spc="-4" dirty="0">
                <a:latin typeface="Century"/>
                <a:cs typeface="Century"/>
              </a:rPr>
              <a:t>part  and remaining three </a:t>
            </a:r>
            <a:r>
              <a:rPr dirty="0">
                <a:latin typeface="Century"/>
                <a:cs typeface="Century"/>
              </a:rPr>
              <a:t>octet </a:t>
            </a:r>
            <a:r>
              <a:rPr spc="-4" dirty="0">
                <a:latin typeface="Century"/>
                <a:cs typeface="Century"/>
              </a:rPr>
              <a:t>defines the Host part. It patterns like this </a:t>
            </a:r>
            <a:r>
              <a:rPr dirty="0">
                <a:latin typeface="Century"/>
                <a:cs typeface="Century"/>
              </a:rPr>
              <a:t>NHHH (N-Network; </a:t>
            </a:r>
            <a:r>
              <a:rPr spc="-4" dirty="0">
                <a:latin typeface="Century"/>
                <a:cs typeface="Century"/>
              </a:rPr>
              <a:t>H-  Host).</a:t>
            </a:r>
            <a:endParaRPr lang="en-US" spc="-4" dirty="0">
              <a:latin typeface="Century"/>
              <a:cs typeface="Century"/>
            </a:endParaRPr>
          </a:p>
          <a:p>
            <a:pPr marL="28575" marR="60960">
              <a:lnSpc>
                <a:spcPts val="1454"/>
              </a:lnSpc>
              <a:spcBef>
                <a:spcPts val="1069"/>
              </a:spcBef>
            </a:pPr>
            <a:endParaRPr dirty="0">
              <a:latin typeface="Century"/>
              <a:cs typeface="Century"/>
            </a:endParaRPr>
          </a:p>
          <a:p>
            <a:pPr marL="28575" marR="1953101">
              <a:lnSpc>
                <a:spcPts val="2505"/>
              </a:lnSpc>
              <a:spcBef>
                <a:spcPts val="221"/>
              </a:spcBef>
            </a:pPr>
            <a:r>
              <a:rPr dirty="0">
                <a:latin typeface="Century"/>
                <a:cs typeface="Century"/>
              </a:rPr>
              <a:t>First </a:t>
            </a:r>
            <a:r>
              <a:rPr spc="-4" dirty="0">
                <a:latin typeface="Century"/>
                <a:cs typeface="Century"/>
              </a:rPr>
              <a:t>8bits defines </a:t>
            </a:r>
            <a:r>
              <a:rPr dirty="0">
                <a:latin typeface="Century"/>
                <a:cs typeface="Century"/>
              </a:rPr>
              <a:t>network </a:t>
            </a:r>
            <a:r>
              <a:rPr spc="-4" dirty="0">
                <a:latin typeface="Century"/>
                <a:cs typeface="Century"/>
              </a:rPr>
              <a:t>and remaining 24 bits defines</a:t>
            </a:r>
            <a:r>
              <a:rPr lang="en-US" spc="-4" dirty="0">
                <a:latin typeface="Century"/>
                <a:cs typeface="Century"/>
              </a:rPr>
              <a:t> </a:t>
            </a:r>
            <a:r>
              <a:rPr dirty="0">
                <a:latin typeface="Century"/>
                <a:cs typeface="Century"/>
              </a:rPr>
              <a:t>host </a:t>
            </a:r>
            <a:r>
              <a:rPr spc="-4" dirty="0">
                <a:latin typeface="Century"/>
                <a:cs typeface="Century"/>
              </a:rPr>
              <a:t>parts.  It </a:t>
            </a:r>
            <a:r>
              <a:rPr dirty="0">
                <a:latin typeface="Century"/>
                <a:cs typeface="Century"/>
              </a:rPr>
              <a:t>has a highest nos. of </a:t>
            </a:r>
            <a:r>
              <a:rPr spc="-4" dirty="0">
                <a:latin typeface="Century"/>
                <a:cs typeface="Century"/>
              </a:rPr>
              <a:t>address </a:t>
            </a:r>
            <a:r>
              <a:rPr spc="11" dirty="0">
                <a:latin typeface="Cambria Math"/>
                <a:cs typeface="Cambria Math"/>
              </a:rPr>
              <a:t>2</a:t>
            </a:r>
            <a:r>
              <a:rPr spc="17" baseline="27777" dirty="0">
                <a:latin typeface="Cambria Math"/>
                <a:cs typeface="Cambria Math"/>
              </a:rPr>
              <a:t>31</a:t>
            </a:r>
            <a:r>
              <a:rPr spc="11" dirty="0">
                <a:latin typeface="Century"/>
                <a:cs typeface="Century"/>
              </a:rPr>
              <a:t>.which </a:t>
            </a:r>
            <a:r>
              <a:rPr dirty="0">
                <a:latin typeface="Century"/>
                <a:cs typeface="Century"/>
              </a:rPr>
              <a:t>is </a:t>
            </a:r>
            <a:r>
              <a:rPr spc="-4" dirty="0">
                <a:latin typeface="Century"/>
                <a:cs typeface="Century"/>
              </a:rPr>
              <a:t>about</a:t>
            </a:r>
            <a:r>
              <a:rPr spc="-26" dirty="0">
                <a:latin typeface="Century"/>
                <a:cs typeface="Century"/>
              </a:rPr>
              <a:t> </a:t>
            </a:r>
            <a:r>
              <a:rPr spc="-8" dirty="0">
                <a:latin typeface="Century"/>
                <a:cs typeface="Century"/>
              </a:rPr>
              <a:t>16,</a:t>
            </a:r>
            <a:r>
              <a:rPr lang="en-IN" spc="-8" dirty="0">
                <a:latin typeface="Century"/>
                <a:cs typeface="Century"/>
              </a:rPr>
              <a:t>7</a:t>
            </a:r>
            <a:r>
              <a:rPr spc="-8" dirty="0">
                <a:latin typeface="Century"/>
                <a:cs typeface="Century"/>
              </a:rPr>
              <a:t>77,21</a:t>
            </a:r>
            <a:r>
              <a:rPr lang="en-IN" spc="-8" dirty="0">
                <a:latin typeface="Century"/>
                <a:cs typeface="Century"/>
              </a:rPr>
              <a:t>4</a:t>
            </a:r>
            <a:r>
              <a:rPr spc="-8" dirty="0">
                <a:latin typeface="Century"/>
                <a:cs typeface="Century"/>
              </a:rPr>
              <a:t>.</a:t>
            </a:r>
            <a:endParaRPr lang="en-US" spc="-8" dirty="0">
              <a:latin typeface="Century"/>
              <a:cs typeface="Century"/>
            </a:endParaRPr>
          </a:p>
          <a:p>
            <a:pPr marL="28575" marR="1953101">
              <a:lnSpc>
                <a:spcPts val="2505"/>
              </a:lnSpc>
              <a:spcBef>
                <a:spcPts val="221"/>
              </a:spcBef>
            </a:pPr>
            <a:endParaRPr lang="en-US" spc="-8" dirty="0">
              <a:latin typeface="Century"/>
              <a:cs typeface="Century"/>
            </a:endParaRPr>
          </a:p>
          <a:p>
            <a:pPr marL="28575" marR="1953101">
              <a:lnSpc>
                <a:spcPts val="2505"/>
              </a:lnSpc>
              <a:spcBef>
                <a:spcPts val="221"/>
              </a:spcBef>
            </a:pPr>
            <a:r>
              <a:rPr lang="en-US" spc="-8" dirty="0">
                <a:latin typeface="Century"/>
                <a:cs typeface="Century"/>
              </a:rPr>
              <a:t>Lie between 10.1.1.1 to 126.255.255.255</a:t>
            </a:r>
            <a:endParaRPr dirty="0">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uFill>
                  <a:solidFill>
                    <a:srgbClr val="404040"/>
                  </a:solidFill>
                </a:uFill>
                <a:latin typeface="Century"/>
                <a:cs typeface="Century"/>
              </a:rPr>
              <a:t>Class</a:t>
            </a:r>
            <a:r>
              <a:rPr sz="1600" b="1" u="sng" spc="-86" dirty="0">
                <a:uFill>
                  <a:solidFill>
                    <a:srgbClr val="404040"/>
                  </a:solidFill>
                </a:uFill>
                <a:latin typeface="Century"/>
                <a:cs typeface="Century"/>
              </a:rPr>
              <a:t> </a:t>
            </a:r>
            <a:r>
              <a:rPr sz="1600" b="1" u="sng" spc="-4" dirty="0">
                <a:uFill>
                  <a:solidFill>
                    <a:srgbClr val="404040"/>
                  </a:solidFill>
                </a:uFill>
                <a:latin typeface="Century"/>
                <a:cs typeface="Century"/>
              </a:rPr>
              <a:t>B</a:t>
            </a:r>
            <a:endParaRPr sz="1600" dirty="0">
              <a:latin typeface="Century"/>
              <a:cs typeface="Century"/>
            </a:endParaRPr>
          </a:p>
          <a:p>
            <a:pPr marL="28575" marR="22860">
              <a:lnSpc>
                <a:spcPts val="1454"/>
              </a:lnSpc>
              <a:spcBef>
                <a:spcPts val="1069"/>
              </a:spcBef>
            </a:pPr>
            <a:r>
              <a:rPr sz="1600" dirty="0">
                <a:latin typeface="Century"/>
                <a:cs typeface="Century"/>
              </a:rPr>
              <a:t>This </a:t>
            </a:r>
            <a:r>
              <a:rPr sz="1600" spc="-4" dirty="0">
                <a:latin typeface="Century"/>
                <a:cs typeface="Century"/>
              </a:rPr>
              <a:t>IP ranges </a:t>
            </a:r>
            <a:r>
              <a:rPr sz="1600" dirty="0">
                <a:latin typeface="Century"/>
                <a:cs typeface="Century"/>
              </a:rPr>
              <a:t>from </a:t>
            </a:r>
            <a:r>
              <a:rPr sz="1600" spc="-4" dirty="0">
                <a:latin typeface="Century"/>
                <a:cs typeface="Century"/>
              </a:rPr>
              <a:t>128 to 191 </a:t>
            </a:r>
            <a:r>
              <a:rPr sz="1600" dirty="0">
                <a:latin typeface="Century"/>
                <a:cs typeface="Century"/>
              </a:rPr>
              <a:t>Decimal </a:t>
            </a:r>
            <a:r>
              <a:rPr sz="1600" spc="-4" dirty="0">
                <a:latin typeface="Century"/>
                <a:cs typeface="Century"/>
              </a:rPr>
              <a:t>value in first </a:t>
            </a:r>
            <a:r>
              <a:rPr sz="1600" dirty="0">
                <a:latin typeface="Century"/>
                <a:cs typeface="Century"/>
              </a:rPr>
              <a:t>octet. </a:t>
            </a:r>
            <a:r>
              <a:rPr sz="1600" spc="-4" dirty="0">
                <a:latin typeface="Century"/>
                <a:cs typeface="Century"/>
              </a:rPr>
              <a:t>And </a:t>
            </a:r>
            <a:r>
              <a:rPr sz="1600" dirty="0">
                <a:latin typeface="Century"/>
                <a:cs typeface="Century"/>
              </a:rPr>
              <a:t>1</a:t>
            </a:r>
            <a:r>
              <a:rPr sz="1600" baseline="25462" dirty="0">
                <a:latin typeface="Century"/>
                <a:cs typeface="Century"/>
              </a:rPr>
              <a:t>st </a:t>
            </a:r>
            <a:r>
              <a:rPr sz="1600" spc="-4" dirty="0">
                <a:latin typeface="Century"/>
                <a:cs typeface="Century"/>
              </a:rPr>
              <a:t>two bit defines </a:t>
            </a:r>
            <a:r>
              <a:rPr sz="1600" dirty="0">
                <a:latin typeface="Century"/>
                <a:cs typeface="Century"/>
              </a:rPr>
              <a:t>network  </a:t>
            </a:r>
            <a:r>
              <a:rPr sz="1600" spc="-4" dirty="0">
                <a:latin typeface="Century"/>
                <a:cs typeface="Century"/>
              </a:rPr>
              <a:t>part and </a:t>
            </a:r>
            <a:r>
              <a:rPr sz="1600" dirty="0">
                <a:latin typeface="Century"/>
                <a:cs typeface="Century"/>
              </a:rPr>
              <a:t>remaining </a:t>
            </a:r>
            <a:r>
              <a:rPr sz="1600" spc="-4" dirty="0">
                <a:latin typeface="Century"/>
                <a:cs typeface="Century"/>
              </a:rPr>
              <a:t>two octet defines the </a:t>
            </a:r>
            <a:r>
              <a:rPr sz="1600" dirty="0">
                <a:latin typeface="Century"/>
                <a:cs typeface="Century"/>
              </a:rPr>
              <a:t>Host </a:t>
            </a:r>
            <a:r>
              <a:rPr sz="1600" spc="-4" dirty="0">
                <a:latin typeface="Century"/>
                <a:cs typeface="Century"/>
              </a:rPr>
              <a:t>part. It patterns like this </a:t>
            </a:r>
            <a:r>
              <a:rPr sz="1600" dirty="0">
                <a:latin typeface="Century"/>
                <a:cs typeface="Century"/>
              </a:rPr>
              <a:t>NNHH (N-Network;  </a:t>
            </a:r>
            <a:r>
              <a:rPr sz="1600" spc="-4" dirty="0">
                <a:latin typeface="Century"/>
                <a:cs typeface="Century"/>
              </a:rPr>
              <a:t>H-Host).</a:t>
            </a:r>
            <a:endParaRPr lang="en-US" sz="1600" spc="-4" dirty="0">
              <a:latin typeface="Century"/>
              <a:cs typeface="Century"/>
            </a:endParaRPr>
          </a:p>
          <a:p>
            <a:pPr marL="28575" marR="22860">
              <a:lnSpc>
                <a:spcPts val="1454"/>
              </a:lnSpc>
              <a:spcBef>
                <a:spcPts val="1069"/>
              </a:spcBef>
            </a:pPr>
            <a:endParaRPr sz="1600" dirty="0">
              <a:latin typeface="Century"/>
              <a:cs typeface="Century"/>
            </a:endParaRPr>
          </a:p>
          <a:p>
            <a:pPr marL="28575" marR="1772603">
              <a:lnSpc>
                <a:spcPts val="2505"/>
              </a:lnSpc>
              <a:spcBef>
                <a:spcPts val="221"/>
              </a:spcBef>
            </a:pPr>
            <a:r>
              <a:rPr sz="1600" dirty="0">
                <a:latin typeface="Century"/>
                <a:cs typeface="Century"/>
              </a:rPr>
              <a:t>First </a:t>
            </a:r>
            <a:r>
              <a:rPr sz="1600" spc="-4" dirty="0">
                <a:latin typeface="Century"/>
                <a:cs typeface="Century"/>
              </a:rPr>
              <a:t>16 bits defines </a:t>
            </a:r>
            <a:r>
              <a:rPr sz="1600" dirty="0">
                <a:latin typeface="Century"/>
                <a:cs typeface="Century"/>
              </a:rPr>
              <a:t>network </a:t>
            </a:r>
            <a:r>
              <a:rPr sz="1600" spc="-4" dirty="0">
                <a:latin typeface="Century"/>
                <a:cs typeface="Century"/>
              </a:rPr>
              <a:t>and remaining 16 bits defines </a:t>
            </a:r>
            <a:r>
              <a:rPr sz="1600" dirty="0">
                <a:latin typeface="Century"/>
                <a:cs typeface="Century"/>
              </a:rPr>
              <a:t>host</a:t>
            </a:r>
            <a:r>
              <a:rPr lang="en-US" sz="1600" dirty="0">
                <a:latin typeface="Century"/>
                <a:cs typeface="Century"/>
              </a:rPr>
              <a:t> </a:t>
            </a:r>
            <a:r>
              <a:rPr sz="1600" spc="-4" dirty="0">
                <a:latin typeface="Century"/>
                <a:cs typeface="Century"/>
              </a:rPr>
              <a:t>parts.  It </a:t>
            </a:r>
            <a:r>
              <a:rPr sz="1600" dirty="0">
                <a:latin typeface="Century"/>
                <a:cs typeface="Century"/>
              </a:rPr>
              <a:t>has a highest nos. of </a:t>
            </a:r>
            <a:r>
              <a:rPr sz="1600" spc="-4" dirty="0">
                <a:latin typeface="Century"/>
                <a:cs typeface="Century"/>
              </a:rPr>
              <a:t>address </a:t>
            </a:r>
            <a:r>
              <a:rPr sz="1600" spc="11" dirty="0">
                <a:latin typeface="Cambria Math"/>
                <a:cs typeface="Cambria Math"/>
              </a:rPr>
              <a:t>2</a:t>
            </a:r>
            <a:r>
              <a:rPr sz="1600" spc="17" baseline="27777" dirty="0">
                <a:latin typeface="Cambria Math"/>
                <a:cs typeface="Cambria Math"/>
              </a:rPr>
              <a:t>30</a:t>
            </a:r>
            <a:r>
              <a:rPr sz="1600" spc="11" dirty="0">
                <a:latin typeface="Century"/>
                <a:cs typeface="Century"/>
              </a:rPr>
              <a:t>.which </a:t>
            </a:r>
            <a:r>
              <a:rPr sz="1600" dirty="0">
                <a:latin typeface="Century"/>
                <a:cs typeface="Century"/>
              </a:rPr>
              <a:t>is</a:t>
            </a:r>
            <a:r>
              <a:rPr lang="en-US" sz="1600" dirty="0">
                <a:latin typeface="Century"/>
                <a:cs typeface="Century"/>
              </a:rPr>
              <a:t> </a:t>
            </a:r>
            <a:r>
              <a:rPr lang="en-IN" sz="1600" spc="-4" dirty="0">
                <a:latin typeface="Century"/>
                <a:cs typeface="Century"/>
              </a:rPr>
              <a:t>about</a:t>
            </a:r>
            <a:r>
              <a:rPr lang="en-IN" sz="1600" spc="-38" dirty="0">
                <a:latin typeface="Century"/>
                <a:cs typeface="Century"/>
              </a:rPr>
              <a:t> </a:t>
            </a:r>
            <a:r>
              <a:rPr lang="en-IN" sz="1600" spc="-4" dirty="0">
                <a:latin typeface="Century"/>
                <a:cs typeface="Century"/>
              </a:rPr>
              <a:t>65,536.</a:t>
            </a:r>
          </a:p>
          <a:p>
            <a:pPr marL="28575" marR="1772603">
              <a:lnSpc>
                <a:spcPts val="2505"/>
              </a:lnSpc>
              <a:spcBef>
                <a:spcPts val="221"/>
              </a:spcBef>
            </a:pPr>
            <a:endParaRPr lang="en-IN" sz="1600" dirty="0">
              <a:latin typeface="Century"/>
              <a:cs typeface="Century"/>
            </a:endParaRPr>
          </a:p>
          <a:p>
            <a:pPr marL="28575" marR="1772603">
              <a:lnSpc>
                <a:spcPts val="2505"/>
              </a:lnSpc>
              <a:spcBef>
                <a:spcPts val="221"/>
              </a:spcBef>
            </a:pPr>
            <a:r>
              <a:rPr sz="1600" spc="-4" dirty="0">
                <a:latin typeface="Century"/>
                <a:cs typeface="Century"/>
              </a:rPr>
              <a:t>IP ranges </a:t>
            </a:r>
            <a:r>
              <a:rPr sz="1600" dirty="0">
                <a:latin typeface="Century"/>
                <a:cs typeface="Century"/>
              </a:rPr>
              <a:t>from </a:t>
            </a:r>
            <a:r>
              <a:rPr sz="1600" spc="-8" dirty="0">
                <a:latin typeface="Century"/>
                <a:cs typeface="Century"/>
              </a:rPr>
              <a:t>1</a:t>
            </a:r>
            <a:r>
              <a:rPr lang="en-US" sz="1600" spc="-8" dirty="0">
                <a:latin typeface="Century"/>
                <a:cs typeface="Century"/>
              </a:rPr>
              <a:t>28</a:t>
            </a:r>
            <a:r>
              <a:rPr sz="1600" spc="-8" dirty="0">
                <a:latin typeface="Century"/>
                <a:cs typeface="Century"/>
              </a:rPr>
              <a:t>.16.0.0 </a:t>
            </a:r>
            <a:r>
              <a:rPr sz="1600" spc="-4" dirty="0">
                <a:latin typeface="Century"/>
                <a:cs typeface="Century"/>
              </a:rPr>
              <a:t>to </a:t>
            </a:r>
            <a:r>
              <a:rPr sz="1600" spc="-8" dirty="0">
                <a:latin typeface="Century"/>
                <a:cs typeface="Century"/>
              </a:rPr>
              <a:t>172.31.255.255. </a:t>
            </a:r>
            <a:endParaRPr sz="1600" dirty="0">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uFill>
                  <a:solidFill>
                    <a:srgbClr val="404040"/>
                  </a:solidFill>
                </a:uFill>
                <a:latin typeface="Century"/>
                <a:cs typeface="Century"/>
              </a:rPr>
              <a:t>Class</a:t>
            </a:r>
            <a:r>
              <a:rPr sz="1600" b="1" u="sng" spc="-86" dirty="0">
                <a:uFill>
                  <a:solidFill>
                    <a:srgbClr val="404040"/>
                  </a:solidFill>
                </a:uFill>
                <a:latin typeface="Century"/>
                <a:cs typeface="Century"/>
              </a:rPr>
              <a:t> </a:t>
            </a:r>
            <a:r>
              <a:rPr sz="1600" b="1" u="sng" spc="-4" dirty="0">
                <a:uFill>
                  <a:solidFill>
                    <a:srgbClr val="404040"/>
                  </a:solidFill>
                </a:uFill>
                <a:latin typeface="Century"/>
                <a:cs typeface="Century"/>
              </a:rPr>
              <a:t>C</a:t>
            </a:r>
            <a:endParaRPr sz="1600" dirty="0">
              <a:latin typeface="Century"/>
              <a:cs typeface="Century"/>
            </a:endParaRPr>
          </a:p>
          <a:p>
            <a:pPr marL="28575" marR="22860" algn="just">
              <a:lnSpc>
                <a:spcPts val="1454"/>
              </a:lnSpc>
              <a:spcBef>
                <a:spcPts val="1069"/>
              </a:spcBef>
            </a:pPr>
            <a:r>
              <a:rPr sz="1600" dirty="0">
                <a:latin typeface="Century"/>
                <a:cs typeface="Century"/>
              </a:rPr>
              <a:t>This </a:t>
            </a:r>
            <a:r>
              <a:rPr sz="1600" spc="-4" dirty="0">
                <a:latin typeface="Century"/>
                <a:cs typeface="Century"/>
              </a:rPr>
              <a:t>IP ranges </a:t>
            </a:r>
            <a:r>
              <a:rPr sz="1600" dirty="0">
                <a:latin typeface="Century"/>
                <a:cs typeface="Century"/>
              </a:rPr>
              <a:t>from </a:t>
            </a:r>
            <a:r>
              <a:rPr sz="1600" spc="-4" dirty="0">
                <a:latin typeface="Century"/>
                <a:cs typeface="Century"/>
              </a:rPr>
              <a:t>192 to 223 </a:t>
            </a:r>
            <a:r>
              <a:rPr sz="1600" dirty="0">
                <a:latin typeface="Century"/>
                <a:cs typeface="Century"/>
              </a:rPr>
              <a:t>Decimal </a:t>
            </a:r>
            <a:r>
              <a:rPr sz="1600" spc="-4" dirty="0">
                <a:latin typeface="Century"/>
                <a:cs typeface="Century"/>
              </a:rPr>
              <a:t>value in first </a:t>
            </a:r>
            <a:r>
              <a:rPr sz="1600" dirty="0">
                <a:latin typeface="Century"/>
                <a:cs typeface="Century"/>
              </a:rPr>
              <a:t>octet. </a:t>
            </a:r>
            <a:r>
              <a:rPr sz="1600" spc="-4" dirty="0">
                <a:latin typeface="Century"/>
                <a:cs typeface="Century"/>
              </a:rPr>
              <a:t>And </a:t>
            </a:r>
            <a:r>
              <a:rPr sz="1600" dirty="0">
                <a:latin typeface="Century"/>
                <a:cs typeface="Century"/>
              </a:rPr>
              <a:t>1</a:t>
            </a:r>
            <a:r>
              <a:rPr sz="1600" baseline="25462" dirty="0">
                <a:latin typeface="Century"/>
                <a:cs typeface="Century"/>
              </a:rPr>
              <a:t>st </a:t>
            </a:r>
            <a:r>
              <a:rPr sz="1600" spc="-4" dirty="0">
                <a:latin typeface="Century"/>
                <a:cs typeface="Century"/>
              </a:rPr>
              <a:t>three bit defines </a:t>
            </a:r>
            <a:r>
              <a:rPr sz="1600" dirty="0">
                <a:latin typeface="Century"/>
                <a:cs typeface="Century"/>
              </a:rPr>
              <a:t>network  </a:t>
            </a:r>
            <a:r>
              <a:rPr sz="1600" spc="-4" dirty="0">
                <a:latin typeface="Century"/>
                <a:cs typeface="Century"/>
              </a:rPr>
              <a:t>part and </a:t>
            </a:r>
            <a:r>
              <a:rPr sz="1600" dirty="0">
                <a:latin typeface="Century"/>
                <a:cs typeface="Century"/>
              </a:rPr>
              <a:t>remaining one octet </a:t>
            </a:r>
            <a:r>
              <a:rPr sz="1600" spc="-4" dirty="0">
                <a:latin typeface="Century"/>
                <a:cs typeface="Century"/>
              </a:rPr>
              <a:t>defines the </a:t>
            </a:r>
            <a:r>
              <a:rPr sz="1600" dirty="0">
                <a:latin typeface="Century"/>
                <a:cs typeface="Century"/>
              </a:rPr>
              <a:t>Host </a:t>
            </a:r>
            <a:r>
              <a:rPr sz="1600" spc="-4" dirty="0">
                <a:latin typeface="Century"/>
                <a:cs typeface="Century"/>
              </a:rPr>
              <a:t>part. It patterns like this </a:t>
            </a:r>
            <a:r>
              <a:rPr sz="1600" dirty="0">
                <a:latin typeface="Century"/>
                <a:cs typeface="Century"/>
              </a:rPr>
              <a:t>NNNH (N-Network;  </a:t>
            </a:r>
            <a:r>
              <a:rPr sz="1600" spc="-4" dirty="0">
                <a:latin typeface="Century"/>
                <a:cs typeface="Century"/>
              </a:rPr>
              <a:t>H-Host).</a:t>
            </a:r>
            <a:endParaRPr lang="en-US" sz="1600" spc="-4" dirty="0">
              <a:latin typeface="Century"/>
              <a:cs typeface="Century"/>
            </a:endParaRPr>
          </a:p>
          <a:p>
            <a:pPr marL="28575" marR="22860" algn="just">
              <a:lnSpc>
                <a:spcPts val="1454"/>
              </a:lnSpc>
              <a:spcBef>
                <a:spcPts val="1069"/>
              </a:spcBef>
            </a:pPr>
            <a:endParaRPr sz="1600" dirty="0">
              <a:latin typeface="Century"/>
              <a:cs typeface="Century"/>
            </a:endParaRPr>
          </a:p>
          <a:p>
            <a:pPr marL="28575" marR="1868805" algn="just">
              <a:lnSpc>
                <a:spcPts val="2505"/>
              </a:lnSpc>
              <a:spcBef>
                <a:spcPts val="221"/>
              </a:spcBef>
            </a:pPr>
            <a:r>
              <a:rPr sz="1600" dirty="0">
                <a:latin typeface="Century"/>
                <a:cs typeface="Century"/>
              </a:rPr>
              <a:t>First </a:t>
            </a:r>
            <a:r>
              <a:rPr sz="1600" spc="-4" dirty="0">
                <a:latin typeface="Century"/>
                <a:cs typeface="Century"/>
              </a:rPr>
              <a:t>24 bits defines </a:t>
            </a:r>
            <a:r>
              <a:rPr sz="1600" dirty="0">
                <a:latin typeface="Century"/>
                <a:cs typeface="Century"/>
              </a:rPr>
              <a:t>network </a:t>
            </a:r>
            <a:r>
              <a:rPr sz="1600" spc="-4" dirty="0">
                <a:latin typeface="Century"/>
                <a:cs typeface="Century"/>
              </a:rPr>
              <a:t>and remaining </a:t>
            </a:r>
            <a:r>
              <a:rPr sz="1600" dirty="0">
                <a:latin typeface="Century"/>
                <a:cs typeface="Century"/>
              </a:rPr>
              <a:t>8 </a:t>
            </a:r>
            <a:r>
              <a:rPr sz="1600" spc="-4" dirty="0">
                <a:latin typeface="Century"/>
                <a:cs typeface="Century"/>
              </a:rPr>
              <a:t>bits defines </a:t>
            </a:r>
            <a:r>
              <a:rPr sz="1600" dirty="0">
                <a:latin typeface="Century"/>
                <a:cs typeface="Century"/>
              </a:rPr>
              <a:t>host </a:t>
            </a:r>
            <a:r>
              <a:rPr sz="1600" spc="-4" dirty="0">
                <a:latin typeface="Century"/>
                <a:cs typeface="Century"/>
              </a:rPr>
              <a:t>parts.  It </a:t>
            </a:r>
            <a:r>
              <a:rPr sz="1600" dirty="0">
                <a:latin typeface="Century"/>
                <a:cs typeface="Century"/>
              </a:rPr>
              <a:t>has a highest nos. of </a:t>
            </a:r>
            <a:r>
              <a:rPr sz="1600" spc="-4" dirty="0">
                <a:latin typeface="Century"/>
                <a:cs typeface="Century"/>
              </a:rPr>
              <a:t>address </a:t>
            </a:r>
            <a:r>
              <a:rPr sz="1600" spc="8" dirty="0">
                <a:latin typeface="Cambria Math"/>
                <a:cs typeface="Cambria Math"/>
              </a:rPr>
              <a:t>2</a:t>
            </a:r>
            <a:r>
              <a:rPr sz="1600" spc="11" baseline="27777" dirty="0">
                <a:latin typeface="Cambria Math"/>
                <a:cs typeface="Cambria Math"/>
              </a:rPr>
              <a:t>29</a:t>
            </a:r>
            <a:r>
              <a:rPr sz="1600" spc="8" dirty="0">
                <a:latin typeface="Century"/>
                <a:cs typeface="Century"/>
              </a:rPr>
              <a:t>.which </a:t>
            </a:r>
            <a:r>
              <a:rPr sz="1600" dirty="0">
                <a:latin typeface="Century"/>
                <a:cs typeface="Century"/>
              </a:rPr>
              <a:t>is </a:t>
            </a:r>
            <a:r>
              <a:rPr sz="1600" spc="-4" dirty="0">
                <a:latin typeface="Century"/>
                <a:cs typeface="Century"/>
              </a:rPr>
              <a:t>about</a:t>
            </a:r>
            <a:r>
              <a:rPr sz="1600" spc="-26" dirty="0">
                <a:latin typeface="Century"/>
                <a:cs typeface="Century"/>
              </a:rPr>
              <a:t> </a:t>
            </a:r>
            <a:r>
              <a:rPr lang="en-IN" sz="1600" dirty="0"/>
              <a:t>53,68,70,912</a:t>
            </a:r>
            <a:endParaRPr sz="1600" dirty="0">
              <a:latin typeface="Century"/>
              <a:cs typeface="Century"/>
            </a:endParaRPr>
          </a:p>
          <a:p>
            <a:pPr marL="28575" marR="416719">
              <a:lnSpc>
                <a:spcPts val="1454"/>
              </a:lnSpc>
              <a:spcBef>
                <a:spcPts val="1080"/>
              </a:spcBef>
            </a:pPr>
            <a:r>
              <a:rPr sz="1600" spc="-4" dirty="0">
                <a:latin typeface="Century"/>
                <a:cs typeface="Century"/>
              </a:rPr>
              <a:t>IP ranges </a:t>
            </a:r>
            <a:r>
              <a:rPr sz="1600" dirty="0">
                <a:latin typeface="Century"/>
                <a:cs typeface="Century"/>
              </a:rPr>
              <a:t>from </a:t>
            </a:r>
            <a:r>
              <a:rPr sz="1600" spc="-4" dirty="0">
                <a:latin typeface="Century"/>
                <a:cs typeface="Century"/>
              </a:rPr>
              <a:t>192.168.0.0 to </a:t>
            </a:r>
            <a:r>
              <a:rPr lang="en-US" sz="1600" spc="-8" dirty="0">
                <a:latin typeface="Century"/>
                <a:cs typeface="Century"/>
              </a:rPr>
              <a:t>223</a:t>
            </a:r>
            <a:r>
              <a:rPr sz="1600" spc="-8" dirty="0">
                <a:latin typeface="Century"/>
                <a:cs typeface="Century"/>
              </a:rPr>
              <a:t>.</a:t>
            </a:r>
            <a:r>
              <a:rPr lang="en-US" sz="1600" spc="-8" dirty="0">
                <a:latin typeface="Century"/>
                <a:cs typeface="Century"/>
              </a:rPr>
              <a:t>255</a:t>
            </a:r>
            <a:r>
              <a:rPr sz="1600" spc="-8" dirty="0">
                <a:latin typeface="Century"/>
                <a:cs typeface="Century"/>
              </a:rPr>
              <a:t>.</a:t>
            </a:r>
            <a:r>
              <a:rPr lang="en-US" sz="1600" spc="-8" dirty="0">
                <a:latin typeface="Century"/>
                <a:cs typeface="Century"/>
              </a:rPr>
              <a:t>255</a:t>
            </a:r>
            <a:r>
              <a:rPr sz="1600" spc="-8" dirty="0">
                <a:latin typeface="Century"/>
                <a:cs typeface="Century"/>
              </a:rPr>
              <a:t>.</a:t>
            </a:r>
            <a:r>
              <a:rPr lang="en-US" sz="1600" spc="-8" dirty="0">
                <a:latin typeface="Century"/>
                <a:cs typeface="Century"/>
              </a:rPr>
              <a:t>0</a:t>
            </a:r>
            <a:r>
              <a:rPr sz="1600" spc="-8" dirty="0">
                <a:latin typeface="Century"/>
                <a:cs typeface="Century"/>
              </a:rPr>
              <a:t>.</a:t>
            </a:r>
            <a:endParaRPr sz="1600" dirty="0">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uFill>
                  <a:solidFill>
                    <a:srgbClr val="404040"/>
                  </a:solidFill>
                </a:uFill>
                <a:latin typeface="Century"/>
                <a:cs typeface="Century"/>
              </a:rPr>
              <a:t>Class-D</a:t>
            </a:r>
            <a:endParaRPr sz="1600" dirty="0">
              <a:latin typeface="Century"/>
              <a:cs typeface="Century"/>
            </a:endParaRPr>
          </a:p>
          <a:p>
            <a:pPr marL="9525">
              <a:spcBef>
                <a:spcPts val="881"/>
              </a:spcBef>
            </a:pPr>
            <a:r>
              <a:rPr sz="1600" dirty="0">
                <a:latin typeface="Century"/>
                <a:cs typeface="Century"/>
              </a:rPr>
              <a:t>This </a:t>
            </a:r>
            <a:r>
              <a:rPr sz="1600" spc="-4" dirty="0">
                <a:latin typeface="Century"/>
                <a:cs typeface="Century"/>
              </a:rPr>
              <a:t>IP ranges </a:t>
            </a:r>
            <a:r>
              <a:rPr sz="1600" dirty="0">
                <a:latin typeface="Century"/>
                <a:cs typeface="Century"/>
              </a:rPr>
              <a:t>from </a:t>
            </a:r>
            <a:r>
              <a:rPr sz="1600" spc="-4" dirty="0">
                <a:latin typeface="Century"/>
                <a:cs typeface="Century"/>
              </a:rPr>
              <a:t>224 to 239 </a:t>
            </a:r>
            <a:r>
              <a:rPr sz="1600" dirty="0">
                <a:latin typeface="Century"/>
                <a:cs typeface="Century"/>
              </a:rPr>
              <a:t>Decimal </a:t>
            </a:r>
            <a:r>
              <a:rPr sz="1600" spc="-4" dirty="0">
                <a:latin typeface="Century"/>
                <a:cs typeface="Century"/>
              </a:rPr>
              <a:t>value in first</a:t>
            </a:r>
            <a:r>
              <a:rPr sz="1600" spc="-64" dirty="0">
                <a:latin typeface="Century"/>
                <a:cs typeface="Century"/>
              </a:rPr>
              <a:t> </a:t>
            </a:r>
            <a:r>
              <a:rPr sz="1600" dirty="0">
                <a:latin typeface="Century"/>
                <a:cs typeface="Century"/>
              </a:rPr>
              <a:t>octet.</a:t>
            </a:r>
          </a:p>
          <a:p>
            <a:pPr marL="9525">
              <a:spcBef>
                <a:spcPts val="893"/>
              </a:spcBef>
            </a:pPr>
            <a:r>
              <a:rPr sz="1600" spc="-4" dirty="0">
                <a:latin typeface="Century"/>
                <a:cs typeface="Century"/>
              </a:rPr>
              <a:t>It </a:t>
            </a:r>
            <a:r>
              <a:rPr sz="1600" dirty="0">
                <a:latin typeface="Century"/>
                <a:cs typeface="Century"/>
              </a:rPr>
              <a:t>is not </a:t>
            </a:r>
            <a:r>
              <a:rPr sz="1600" spc="-4" dirty="0">
                <a:latin typeface="Century"/>
                <a:cs typeface="Century"/>
              </a:rPr>
              <a:t>usually </a:t>
            </a:r>
            <a:r>
              <a:rPr sz="1600" dirty="0">
                <a:latin typeface="Century"/>
                <a:cs typeface="Century"/>
              </a:rPr>
              <a:t>use </a:t>
            </a:r>
            <a:r>
              <a:rPr sz="1600" spc="-4" dirty="0">
                <a:latin typeface="Century"/>
                <a:cs typeface="Century"/>
              </a:rPr>
              <a:t>in general</a:t>
            </a:r>
            <a:r>
              <a:rPr sz="1600" spc="-34" dirty="0">
                <a:latin typeface="Century"/>
                <a:cs typeface="Century"/>
              </a:rPr>
              <a:t> </a:t>
            </a:r>
            <a:r>
              <a:rPr sz="1600" spc="-4" dirty="0">
                <a:latin typeface="Century"/>
                <a:cs typeface="Century"/>
              </a:rPr>
              <a:t>applications.</a:t>
            </a:r>
            <a:endParaRPr sz="1600" dirty="0">
              <a:latin typeface="Century"/>
              <a:cs typeface="Century"/>
            </a:endParaRPr>
          </a:p>
          <a:p>
            <a:pPr marL="9525">
              <a:spcBef>
                <a:spcPts val="893"/>
              </a:spcBef>
            </a:pPr>
            <a:r>
              <a:rPr sz="1600" spc="-4" dirty="0">
                <a:latin typeface="Century"/>
                <a:cs typeface="Century"/>
              </a:rPr>
              <a:t>It </a:t>
            </a:r>
            <a:r>
              <a:rPr sz="1600" dirty="0">
                <a:latin typeface="Century"/>
                <a:cs typeface="Century"/>
              </a:rPr>
              <a:t>is use in </a:t>
            </a:r>
            <a:r>
              <a:rPr sz="1600" spc="-8" dirty="0">
                <a:latin typeface="Century"/>
                <a:cs typeface="Century"/>
              </a:rPr>
              <a:t>Special </a:t>
            </a:r>
            <a:r>
              <a:rPr sz="1600" spc="-4" dirty="0">
                <a:latin typeface="Century"/>
                <a:cs typeface="Century"/>
              </a:rPr>
              <a:t>purpose applications </a:t>
            </a:r>
            <a:r>
              <a:rPr sz="1600" dirty="0">
                <a:latin typeface="Century"/>
                <a:cs typeface="Century"/>
              </a:rPr>
              <a:t>known </a:t>
            </a:r>
            <a:r>
              <a:rPr sz="1600" spc="-4" dirty="0">
                <a:latin typeface="Century"/>
                <a:cs typeface="Century"/>
              </a:rPr>
              <a:t>as</a:t>
            </a:r>
            <a:r>
              <a:rPr sz="1600" spc="34" dirty="0">
                <a:latin typeface="Century"/>
                <a:cs typeface="Century"/>
              </a:rPr>
              <a:t> </a:t>
            </a:r>
            <a:r>
              <a:rPr sz="1600" spc="-4" dirty="0">
                <a:latin typeface="Century"/>
                <a:cs typeface="Century"/>
              </a:rPr>
              <a:t>Multicast.</a:t>
            </a:r>
            <a:endParaRPr sz="1600" dirty="0">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uFill>
                  <a:solidFill>
                    <a:srgbClr val="404040"/>
                  </a:solidFill>
                </a:uFill>
                <a:latin typeface="Calibri"/>
                <a:cs typeface="Calibri"/>
              </a:rPr>
              <a:t>Class-E</a:t>
            </a:r>
            <a:endParaRPr sz="1600" dirty="0">
              <a:latin typeface="Calibri"/>
              <a:cs typeface="Calibri"/>
            </a:endParaRPr>
          </a:p>
          <a:p>
            <a:pPr marL="9525" marR="1597343">
              <a:lnSpc>
                <a:spcPct val="148100"/>
              </a:lnSpc>
              <a:spcBef>
                <a:spcPts val="79"/>
              </a:spcBef>
            </a:pPr>
            <a:r>
              <a:rPr sz="1600" dirty="0">
                <a:latin typeface="Century"/>
                <a:cs typeface="Century"/>
              </a:rPr>
              <a:t>This </a:t>
            </a:r>
            <a:r>
              <a:rPr sz="1600" spc="-4" dirty="0">
                <a:latin typeface="Century"/>
                <a:cs typeface="Century"/>
              </a:rPr>
              <a:t>IP ranges </a:t>
            </a:r>
            <a:r>
              <a:rPr sz="1600" dirty="0">
                <a:latin typeface="Century"/>
                <a:cs typeface="Century"/>
              </a:rPr>
              <a:t>from </a:t>
            </a:r>
            <a:r>
              <a:rPr sz="1600" spc="-4" dirty="0">
                <a:latin typeface="Century"/>
                <a:cs typeface="Century"/>
              </a:rPr>
              <a:t>240 to 255 </a:t>
            </a:r>
            <a:r>
              <a:rPr sz="1600" dirty="0">
                <a:latin typeface="Century"/>
                <a:cs typeface="Century"/>
              </a:rPr>
              <a:t>Decimal value in first</a:t>
            </a:r>
            <a:r>
              <a:rPr sz="1600" spc="-158" dirty="0">
                <a:latin typeface="Century"/>
                <a:cs typeface="Century"/>
              </a:rPr>
              <a:t> </a:t>
            </a:r>
            <a:r>
              <a:rPr sz="1600" dirty="0">
                <a:latin typeface="Century"/>
                <a:cs typeface="Century"/>
              </a:rPr>
              <a:t>octet.  </a:t>
            </a:r>
            <a:r>
              <a:rPr sz="1600" spc="-4" dirty="0">
                <a:latin typeface="Century"/>
                <a:cs typeface="Century"/>
              </a:rPr>
              <a:t>It </a:t>
            </a:r>
            <a:r>
              <a:rPr sz="1600" dirty="0">
                <a:latin typeface="Century"/>
                <a:cs typeface="Century"/>
              </a:rPr>
              <a:t>is not usually use in general</a:t>
            </a:r>
            <a:r>
              <a:rPr sz="1600" spc="-109" dirty="0">
                <a:latin typeface="Century"/>
                <a:cs typeface="Century"/>
              </a:rPr>
              <a:t> </a:t>
            </a:r>
            <a:r>
              <a:rPr sz="1600" dirty="0">
                <a:latin typeface="Century"/>
                <a:cs typeface="Century"/>
              </a:rPr>
              <a:t>applications.</a:t>
            </a:r>
          </a:p>
          <a:p>
            <a:pPr marL="9525" marR="3810">
              <a:lnSpc>
                <a:spcPct val="148500"/>
              </a:lnSpc>
            </a:pPr>
            <a:r>
              <a:rPr sz="1600" spc="-4" dirty="0">
                <a:latin typeface="Century"/>
                <a:cs typeface="Century"/>
              </a:rPr>
              <a:t>It </a:t>
            </a:r>
            <a:r>
              <a:rPr sz="1600" dirty="0">
                <a:latin typeface="Century"/>
                <a:cs typeface="Century"/>
              </a:rPr>
              <a:t>is reserved range of </a:t>
            </a:r>
            <a:r>
              <a:rPr sz="1600" spc="-4" dirty="0">
                <a:latin typeface="Century"/>
                <a:cs typeface="Century"/>
              </a:rPr>
              <a:t>IP by </a:t>
            </a:r>
            <a:r>
              <a:rPr sz="1600" dirty="0">
                <a:latin typeface="Century"/>
                <a:cs typeface="Century"/>
              </a:rPr>
              <a:t>R &amp; D (Research </a:t>
            </a:r>
            <a:r>
              <a:rPr sz="1600" spc="-4" dirty="0">
                <a:latin typeface="Century"/>
                <a:cs typeface="Century"/>
              </a:rPr>
              <a:t>and </a:t>
            </a:r>
            <a:r>
              <a:rPr sz="1600" dirty="0">
                <a:latin typeface="Century"/>
                <a:cs typeface="Century"/>
              </a:rPr>
              <a:t>Development) </a:t>
            </a:r>
            <a:r>
              <a:rPr sz="1600" spc="-4" dirty="0">
                <a:latin typeface="Century"/>
                <a:cs typeface="Century"/>
              </a:rPr>
              <a:t>department.  </a:t>
            </a:r>
            <a:r>
              <a:rPr sz="1600" spc="-19" dirty="0">
                <a:latin typeface="Century"/>
                <a:cs typeface="Century"/>
              </a:rPr>
              <a:t>Usually, </a:t>
            </a:r>
            <a:r>
              <a:rPr sz="1600" dirty="0">
                <a:latin typeface="Century"/>
                <a:cs typeface="Century"/>
              </a:rPr>
              <a:t>Class-A </a:t>
            </a:r>
            <a:r>
              <a:rPr sz="1600" spc="-4" dirty="0">
                <a:latin typeface="Century"/>
                <a:cs typeface="Century"/>
              </a:rPr>
              <a:t>to </a:t>
            </a:r>
            <a:r>
              <a:rPr sz="1600" dirty="0">
                <a:latin typeface="Century"/>
                <a:cs typeface="Century"/>
              </a:rPr>
              <a:t>C is supported </a:t>
            </a:r>
            <a:r>
              <a:rPr sz="1600" spc="-4" dirty="0">
                <a:latin typeface="Century"/>
                <a:cs typeface="Century"/>
              </a:rPr>
              <a:t>by </a:t>
            </a:r>
            <a:r>
              <a:rPr sz="1600" dirty="0">
                <a:latin typeface="Century"/>
                <a:cs typeface="Century"/>
              </a:rPr>
              <a:t>PC </a:t>
            </a:r>
            <a:r>
              <a:rPr sz="1600" spc="-4" dirty="0">
                <a:latin typeface="Century"/>
                <a:cs typeface="Century"/>
              </a:rPr>
              <a:t>and </a:t>
            </a:r>
            <a:r>
              <a:rPr sz="1600" dirty="0">
                <a:latin typeface="Century"/>
                <a:cs typeface="Century"/>
              </a:rPr>
              <a:t>Class-D </a:t>
            </a:r>
            <a:r>
              <a:rPr sz="1600" spc="-4" dirty="0">
                <a:latin typeface="Century"/>
                <a:cs typeface="Century"/>
              </a:rPr>
              <a:t>and </a:t>
            </a:r>
            <a:r>
              <a:rPr sz="1600" dirty="0">
                <a:latin typeface="Century"/>
                <a:cs typeface="Century"/>
              </a:rPr>
              <a:t>E is not</a:t>
            </a:r>
            <a:r>
              <a:rPr sz="1600" spc="-221" dirty="0">
                <a:latin typeface="Century"/>
                <a:cs typeface="Century"/>
              </a:rPr>
              <a:t> </a:t>
            </a:r>
            <a:r>
              <a:rPr sz="1600" dirty="0">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latin typeface="Century"/>
                <a:cs typeface="Century"/>
              </a:rPr>
              <a:t>An </a:t>
            </a:r>
            <a:r>
              <a:rPr spc="-4" dirty="0">
                <a:latin typeface="Century"/>
                <a:cs typeface="Century"/>
              </a:rPr>
              <a:t>IP address basically </a:t>
            </a:r>
            <a:r>
              <a:rPr dirty="0">
                <a:latin typeface="Century"/>
                <a:cs typeface="Century"/>
              </a:rPr>
              <a:t>a </a:t>
            </a:r>
            <a:r>
              <a:rPr lang="en-US" dirty="0">
                <a:latin typeface="Century"/>
                <a:cs typeface="Century"/>
              </a:rPr>
              <a:t>128</a:t>
            </a:r>
            <a:r>
              <a:rPr dirty="0">
                <a:latin typeface="Century"/>
                <a:cs typeface="Century"/>
              </a:rPr>
              <a:t>-bit </a:t>
            </a:r>
            <a:r>
              <a:rPr spc="-4" dirty="0">
                <a:latin typeface="Century"/>
                <a:cs typeface="Century"/>
              </a:rPr>
              <a:t>address that </a:t>
            </a:r>
            <a:r>
              <a:rPr dirty="0">
                <a:latin typeface="Century"/>
                <a:cs typeface="Century"/>
              </a:rPr>
              <a:t>uniquely universally</a:t>
            </a:r>
            <a:r>
              <a:rPr spc="-150" dirty="0">
                <a:latin typeface="Century"/>
                <a:cs typeface="Century"/>
              </a:rPr>
              <a:t> </a:t>
            </a:r>
            <a:r>
              <a:rPr dirty="0">
                <a:latin typeface="Century"/>
                <a:cs typeface="Century"/>
              </a:rPr>
              <a:t>defines  connection of host or a router </a:t>
            </a:r>
            <a:r>
              <a:rPr spc="-4" dirty="0">
                <a:latin typeface="Century"/>
                <a:cs typeface="Century"/>
              </a:rPr>
              <a:t>to the </a:t>
            </a:r>
            <a:r>
              <a:rPr dirty="0">
                <a:latin typeface="Century"/>
                <a:cs typeface="Century"/>
              </a:rPr>
              <a:t>Internet. </a:t>
            </a:r>
            <a:r>
              <a:rPr spc="-4" dirty="0">
                <a:latin typeface="Century"/>
                <a:cs typeface="Century"/>
              </a:rPr>
              <a:t>IP address </a:t>
            </a:r>
            <a:r>
              <a:rPr dirty="0">
                <a:latin typeface="Century"/>
                <a:cs typeface="Century"/>
              </a:rPr>
              <a:t>is</a:t>
            </a:r>
            <a:r>
              <a:rPr spc="-188" dirty="0">
                <a:latin typeface="Century"/>
                <a:cs typeface="Century"/>
              </a:rPr>
              <a:t> </a:t>
            </a:r>
            <a:r>
              <a:rPr dirty="0">
                <a:latin typeface="Century"/>
                <a:cs typeface="Century"/>
              </a:rPr>
              <a:t>unique.</a:t>
            </a:r>
            <a:endParaRPr dirty="0">
              <a:latin typeface="Cambria Math"/>
              <a:cs typeface="Cambria Math"/>
            </a:endParaRPr>
          </a:p>
          <a:p>
            <a:pPr marL="314325" indent="-285750">
              <a:spcBef>
                <a:spcPts val="874"/>
              </a:spcBef>
              <a:buFont typeface="Arial" panose="020B0604020202020204" pitchFamily="34" charset="0"/>
              <a:buChar char="•"/>
            </a:pPr>
            <a:r>
              <a:rPr spc="-4" dirty="0">
                <a:latin typeface="Century"/>
                <a:cs typeface="Century"/>
              </a:rPr>
              <a:t>Introduced</a:t>
            </a:r>
            <a:r>
              <a:rPr spc="-19" dirty="0">
                <a:latin typeface="Century"/>
                <a:cs typeface="Century"/>
              </a:rPr>
              <a:t> </a:t>
            </a:r>
            <a:r>
              <a:rPr spc="-4" dirty="0">
                <a:latin typeface="Century"/>
                <a:cs typeface="Century"/>
              </a:rPr>
              <a:t>by</a:t>
            </a:r>
            <a:r>
              <a:rPr spc="-11" dirty="0">
                <a:latin typeface="Century"/>
                <a:cs typeface="Century"/>
              </a:rPr>
              <a:t> </a:t>
            </a:r>
            <a:r>
              <a:rPr spc="-4" dirty="0">
                <a:latin typeface="Century"/>
                <a:cs typeface="Century"/>
              </a:rPr>
              <a:t>IANA</a:t>
            </a:r>
            <a:r>
              <a:rPr spc="-98" dirty="0">
                <a:latin typeface="Century"/>
                <a:cs typeface="Century"/>
              </a:rPr>
              <a:t> </a:t>
            </a:r>
            <a:r>
              <a:rPr dirty="0">
                <a:latin typeface="Century"/>
                <a:cs typeface="Century"/>
              </a:rPr>
              <a:t>(Internet</a:t>
            </a:r>
            <a:r>
              <a:rPr spc="-109" dirty="0">
                <a:latin typeface="Century"/>
                <a:cs typeface="Century"/>
              </a:rPr>
              <a:t> </a:t>
            </a:r>
            <a:r>
              <a:rPr spc="-4" dirty="0">
                <a:latin typeface="Century"/>
                <a:cs typeface="Century"/>
              </a:rPr>
              <a:t>Assigned</a:t>
            </a:r>
            <a:r>
              <a:rPr spc="-30" dirty="0">
                <a:latin typeface="Century"/>
                <a:cs typeface="Century"/>
              </a:rPr>
              <a:t> </a:t>
            </a:r>
            <a:r>
              <a:rPr dirty="0">
                <a:latin typeface="Century"/>
                <a:cs typeface="Century"/>
              </a:rPr>
              <a:t>Numbers</a:t>
            </a:r>
            <a:r>
              <a:rPr spc="-105" dirty="0">
                <a:latin typeface="Century"/>
                <a:cs typeface="Century"/>
              </a:rPr>
              <a:t> </a:t>
            </a:r>
            <a:r>
              <a:rPr dirty="0">
                <a:latin typeface="Century"/>
                <a:cs typeface="Century"/>
              </a:rPr>
              <a:t>Authority).</a:t>
            </a:r>
            <a:endParaRPr lang="en-US" dirty="0">
              <a:latin typeface="Century"/>
              <a:cs typeface="Century"/>
            </a:endParaRPr>
          </a:p>
          <a:p>
            <a:pPr marL="314325" indent="-285750">
              <a:spcBef>
                <a:spcPts val="874"/>
              </a:spcBef>
              <a:buFont typeface="Arial" panose="020B0604020202020204" pitchFamily="34" charset="0"/>
              <a:buChar char="•"/>
            </a:pPr>
            <a:r>
              <a:rPr lang="en-IN" dirty="0"/>
              <a:t>total of 4,294,967,296 unique IP addresses can be assigned to hosts.</a:t>
            </a:r>
          </a:p>
          <a:p>
            <a:pPr marL="314325" indent="-285750">
              <a:spcBef>
                <a:spcPts val="874"/>
              </a:spcBef>
              <a:buFont typeface="Arial" panose="020B0604020202020204" pitchFamily="34" charset="0"/>
              <a:buChar char="•"/>
            </a:pPr>
            <a:r>
              <a:rPr lang="en-US" dirty="0">
                <a:latin typeface="Century"/>
                <a:cs typeface="Century"/>
              </a:rPr>
              <a:t>IP is like   </a:t>
            </a:r>
            <a:r>
              <a:rPr lang="en-IN" dirty="0"/>
              <a:t>2001:db8:1234::f350:2256:f3dd/64</a:t>
            </a:r>
          </a:p>
          <a:p>
            <a:pPr marL="314325" indent="-285750">
              <a:spcBef>
                <a:spcPts val="874"/>
              </a:spcBef>
              <a:buFont typeface="Arial" panose="020B0604020202020204" pitchFamily="34" charset="0"/>
              <a:buChar char="•"/>
            </a:pPr>
            <a:r>
              <a:rPr lang="en-US" dirty="0">
                <a:latin typeface="Century"/>
                <a:cs typeface="Century"/>
              </a:rPr>
              <a:t>It supports Unicast. Telecast &amp; Multicast.</a:t>
            </a:r>
          </a:p>
          <a:p>
            <a:pPr marL="314325" indent="-285750">
              <a:spcBef>
                <a:spcPts val="874"/>
              </a:spcBef>
              <a:buFont typeface="Arial" panose="020B0604020202020204" pitchFamily="34" charset="0"/>
              <a:buChar char="•"/>
            </a:pPr>
            <a:r>
              <a:rPr lang="en-US" dirty="0">
                <a:latin typeface="Century"/>
                <a:cs typeface="Century"/>
              </a:rPr>
              <a:t>It doesn’t have Classes like ipv4</a:t>
            </a:r>
            <a:endParaRPr dirty="0">
              <a:latin typeface="Century"/>
              <a:cs typeface="Century"/>
            </a:endParaRPr>
          </a:p>
        </p:txBody>
      </p:sp>
    </p:spTree>
    <p:extLst>
      <p:ext uri="{BB962C8B-B14F-4D97-AF65-F5344CB8AC3E}">
        <p14:creationId xmlns:p14="http://schemas.microsoft.com/office/powerpoint/2010/main" val="1385334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Subnet Mask?</a:t>
            </a:r>
          </a:p>
          <a:p>
            <a:br>
              <a:rPr lang="en-IN" dirty="0"/>
            </a:br>
            <a:endParaRPr lang="en-IN" dirty="0"/>
          </a:p>
        </p:txBody>
      </p:sp>
      <p:sp>
        <p:nvSpPr>
          <p:cNvPr id="3" name="Rectangle 2"/>
          <p:cNvSpPr/>
          <p:nvPr/>
        </p:nvSpPr>
        <p:spPr>
          <a:xfrm>
            <a:off x="457200" y="1140589"/>
            <a:ext cx="8305800" cy="1477328"/>
          </a:xfrm>
          <a:prstGeom prst="rect">
            <a:avLst/>
          </a:prstGeom>
        </p:spPr>
        <p:txBody>
          <a:bodyPr wrap="square">
            <a:spAutoFit/>
          </a:bodyPr>
          <a:lstStyle/>
          <a:p>
            <a:r>
              <a:rPr lang="en-IN" dirty="0"/>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361950"/>
            <a:ext cx="5552313" cy="563616"/>
          </a:xfrm>
          <a:prstGeom prst="rect">
            <a:avLst/>
          </a:prstGeom>
        </p:spPr>
        <p:txBody>
          <a:bodyPr vert="horz" wrap="square" lIns="0" tIns="9525" rIns="0" bIns="0" rtlCol="0">
            <a:spAutoFit/>
          </a:bodyPr>
          <a:lstStyle/>
          <a:p>
            <a:pPr marL="9525">
              <a:spcBef>
                <a:spcPts val="75"/>
              </a:spcBef>
            </a:pPr>
            <a:r>
              <a:rPr sz="4000" spc="-4" dirty="0">
                <a:solidFill>
                  <a:schemeClr val="accent4">
                    <a:lumMod val="75000"/>
                  </a:schemeClr>
                </a:solidFill>
                <a:latin typeface="Hobo Std" pitchFamily="34" charset="0"/>
              </a:rPr>
              <a:t>Advantages of</a:t>
            </a:r>
            <a:r>
              <a:rPr sz="4000" spc="-19" dirty="0">
                <a:solidFill>
                  <a:schemeClr val="accent4">
                    <a:lumMod val="75000"/>
                  </a:schemeClr>
                </a:solidFill>
                <a:latin typeface="Hobo Std" pitchFamily="34" charset="0"/>
              </a:rPr>
              <a:t> </a:t>
            </a:r>
            <a:r>
              <a:rPr lang="en-US" sz="4000" spc="-4" dirty="0">
                <a:solidFill>
                  <a:schemeClr val="accent4">
                    <a:lumMod val="75000"/>
                  </a:schemeClr>
                </a:solidFill>
                <a:latin typeface="Hobo Std" pitchFamily="34" charset="0"/>
              </a:rPr>
              <a:t>P</a:t>
            </a:r>
            <a:r>
              <a:rPr sz="4000" spc="-4" dirty="0">
                <a:solidFill>
                  <a:schemeClr val="accent4">
                    <a:lumMod val="75000"/>
                  </a:schemeClr>
                </a:solidFill>
                <a:latin typeface="Hobo Std" pitchFamily="34" charset="0"/>
              </a:rPr>
              <a:t>AN</a:t>
            </a:r>
          </a:p>
        </p:txBody>
      </p:sp>
      <p:sp>
        <p:nvSpPr>
          <p:cNvPr id="3" name="object 3"/>
          <p:cNvSpPr txBox="1"/>
          <p:nvPr/>
        </p:nvSpPr>
        <p:spPr>
          <a:xfrm>
            <a:off x="5715000" y="1809750"/>
            <a:ext cx="2819400" cy="2110995"/>
          </a:xfrm>
          <a:prstGeom prst="rect">
            <a:avLst/>
          </a:prstGeom>
        </p:spPr>
        <p:txBody>
          <a:bodyPr vert="horz" wrap="square" lIns="0" tIns="104299" rIns="0" bIns="0" rtlCol="0">
            <a:spAutoFit/>
          </a:bodyPr>
          <a:lstStyle/>
          <a:p>
            <a:pPr marL="9525">
              <a:spcBef>
                <a:spcPts val="821"/>
              </a:spcBef>
              <a:tabLst>
                <a:tab pos="266700" algn="l"/>
              </a:tabLst>
            </a:pPr>
            <a:r>
              <a:rPr sz="2000" spc="263" dirty="0">
                <a:solidFill>
                  <a:schemeClr val="accent4">
                    <a:lumMod val="75000"/>
                  </a:schemeClr>
                </a:solidFill>
                <a:latin typeface="Arial"/>
                <a:cs typeface="Arial"/>
              </a:rPr>
              <a:t>	</a:t>
            </a:r>
            <a:r>
              <a:rPr sz="2800" dirty="0">
                <a:solidFill>
                  <a:schemeClr val="accent4">
                    <a:lumMod val="75000"/>
                  </a:schemeClr>
                </a:solidFill>
                <a:latin typeface="Times New Roman"/>
                <a:cs typeface="Times New Roman"/>
              </a:rPr>
              <a:t>Speed</a:t>
            </a:r>
          </a:p>
          <a:p>
            <a:pPr marL="9525">
              <a:spcBef>
                <a:spcPts val="746"/>
              </a:spcBef>
              <a:tabLst>
                <a:tab pos="266700" algn="l"/>
              </a:tabLst>
            </a:pPr>
            <a:r>
              <a:rPr sz="2000" spc="263" dirty="0">
                <a:solidFill>
                  <a:schemeClr val="accent4">
                    <a:lumMod val="75000"/>
                  </a:schemeClr>
                </a:solidFill>
                <a:latin typeface="Arial"/>
                <a:cs typeface="Arial"/>
              </a:rPr>
              <a:t>	</a:t>
            </a:r>
            <a:r>
              <a:rPr sz="2800" dirty="0">
                <a:solidFill>
                  <a:schemeClr val="accent4">
                    <a:lumMod val="75000"/>
                  </a:schemeClr>
                </a:solidFill>
                <a:latin typeface="Times New Roman"/>
                <a:cs typeface="Times New Roman"/>
              </a:rPr>
              <a:t>Cost</a:t>
            </a:r>
          </a:p>
          <a:p>
            <a:pPr marL="9525">
              <a:spcBef>
                <a:spcPts val="758"/>
              </a:spcBef>
              <a:tabLst>
                <a:tab pos="266700" algn="l"/>
              </a:tabLst>
            </a:pPr>
            <a:r>
              <a:rPr sz="2000" spc="263" dirty="0">
                <a:solidFill>
                  <a:schemeClr val="accent4">
                    <a:lumMod val="75000"/>
                  </a:schemeClr>
                </a:solidFill>
                <a:latin typeface="Arial"/>
                <a:cs typeface="Arial"/>
              </a:rPr>
              <a:t>	</a:t>
            </a:r>
            <a:r>
              <a:rPr sz="2800" dirty="0">
                <a:solidFill>
                  <a:schemeClr val="accent4">
                    <a:lumMod val="75000"/>
                  </a:schemeClr>
                </a:solidFill>
                <a:latin typeface="Times New Roman"/>
                <a:cs typeface="Times New Roman"/>
              </a:rPr>
              <a:t>Security</a:t>
            </a:r>
          </a:p>
          <a:p>
            <a:pPr marL="9525">
              <a:spcBef>
                <a:spcPts val="746"/>
              </a:spcBef>
              <a:tabLst>
                <a:tab pos="266700" algn="l"/>
              </a:tabLst>
            </a:pPr>
            <a:r>
              <a:rPr sz="2000" spc="263" dirty="0">
                <a:solidFill>
                  <a:schemeClr val="accent4">
                    <a:lumMod val="75000"/>
                  </a:schemeClr>
                </a:solidFill>
                <a:latin typeface="Arial"/>
                <a:cs typeface="Arial"/>
              </a:rPr>
              <a:t>	</a:t>
            </a:r>
            <a:r>
              <a:rPr sz="2800" dirty="0">
                <a:solidFill>
                  <a:schemeClr val="accent4">
                    <a:lumMod val="75000"/>
                  </a:schemeClr>
                </a:solidFill>
                <a:latin typeface="Times New Roman"/>
                <a:cs typeface="Times New Roman"/>
              </a:rPr>
              <a:t>Resource</a:t>
            </a:r>
            <a:r>
              <a:rPr sz="2800" spc="-68" dirty="0">
                <a:solidFill>
                  <a:schemeClr val="accent4">
                    <a:lumMod val="75000"/>
                  </a:schemeClr>
                </a:solidFill>
                <a:latin typeface="Times New Roman"/>
                <a:cs typeface="Times New Roman"/>
              </a:rPr>
              <a:t> </a:t>
            </a:r>
            <a:r>
              <a:rPr sz="2800" dirty="0">
                <a:solidFill>
                  <a:schemeClr val="accent4">
                    <a:lumMod val="75000"/>
                  </a:schemeClr>
                </a:solidFill>
                <a:latin typeface="Times New Roman"/>
                <a:cs typeface="Times New Roman"/>
              </a:rPr>
              <a:t>Sharing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525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t>A</a:t>
            </a:r>
            <a:r>
              <a:rPr lang="en-IN" b="1" dirty="0"/>
              <a:t> DHCP Server</a:t>
            </a:r>
            <a:r>
              <a:rPr lang="en-IN" dirty="0"/>
              <a:t> is a network server that automatically provides and assigns IP addresses, default gateways and other network parameters to client devices. It relies on the standard protocol known as Dynamic Host Configuration Protocol or DHCP to respond to broadcast queries by clients. Its alternate is APIPA</a:t>
            </a: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DHCP?</a:t>
            </a:r>
          </a:p>
          <a:p>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3139321"/>
          </a:xfrm>
          <a:prstGeom prst="rect">
            <a:avLst/>
          </a:prstGeom>
        </p:spPr>
        <p:txBody>
          <a:bodyPr wrap="square">
            <a:spAutoFit/>
          </a:bodyPr>
          <a:lstStyle/>
          <a:p>
            <a:pPr algn="just"/>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DNS?</a:t>
            </a:r>
          </a:p>
          <a:p>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pPr algn="just"/>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MAC Address?</a:t>
            </a:r>
          </a:p>
          <a:p>
            <a:br>
              <a:rPr lang="en-IN" dirty="0"/>
            </a:br>
            <a:endParaRPr lang="en-IN" dirty="0"/>
          </a:p>
        </p:txBody>
      </p:sp>
    </p:spTree>
    <p:extLst>
      <p:ext uri="{BB962C8B-B14F-4D97-AF65-F5344CB8AC3E}">
        <p14:creationId xmlns:p14="http://schemas.microsoft.com/office/powerpoint/2010/main" val="700616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a:t>The TCP/IP model was developed prior to the OSI model.</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TCP/IP model is not exactly similar to the OSI model.</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TCP/IP model consists of five layers: the application layer, transport layer, network layer, data link layer and physical layer.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first four layers provide physical standards, network interface, internetworking, and transport functions that correspond to the first four layers of the OSI model and these four layers are represented in TCP/IP model by a single layer called the application layer.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Model</a:t>
            </a:r>
          </a:p>
        </p:txBody>
      </p:sp>
    </p:spTree>
    <p:extLst>
      <p:ext uri="{BB962C8B-B14F-4D97-AF65-F5344CB8AC3E}">
        <p14:creationId xmlns:p14="http://schemas.microsoft.com/office/powerpoint/2010/main" val="20265855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Also known as RJ-45 cable</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D3138"/>
                </a:solidFill>
                <a:effectLst/>
                <a:latin typeface="-apple-system"/>
                <a:cs typeface="Arial" pitchFamily="34" charset="0"/>
              </a:rPr>
              <a:t>  </a:t>
            </a:r>
            <a:endParaRPr kumimoji="0" lang="en-US" sz="18200" b="0" i="0" u="none" strike="noStrike" cap="none" normalizeH="0" baseline="0" dirty="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a:p>
          <a:p>
            <a:r>
              <a:rPr lang="en-US" dirty="0"/>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p>
          <a:p>
            <a:endParaRPr lang="en-US" dirty="0"/>
          </a:p>
          <a:p>
            <a:r>
              <a:rPr lang="en-US" b="1" dirty="0"/>
              <a:t>RJ-11 connector:</a:t>
            </a:r>
            <a:r>
              <a:rPr lang="en-US" dirty="0"/>
              <a:t> A 4-wire or 6-wire telephone-type connector</a:t>
            </a:r>
          </a:p>
          <a:p>
            <a:endParaRPr lang="en-US" dirty="0"/>
          </a:p>
          <a:p>
            <a:endParaRPr lang="en-US" dirty="0"/>
          </a:p>
          <a:p>
            <a:r>
              <a:rPr lang="en-US" b="1" dirty="0"/>
              <a:t>RJ-45 connector:</a:t>
            </a:r>
            <a:r>
              <a:rPr lang="en-US" dirty="0"/>
              <a:t> An 8-wire telephone-type connector </a:t>
            </a:r>
          </a:p>
          <a:p>
            <a:endParaRPr lang="en-US" dirty="0"/>
          </a:p>
          <a:p>
            <a:endParaRPr lang="en-US" dirty="0"/>
          </a:p>
          <a:p>
            <a:r>
              <a:rPr lang="en-US" b="1" dirty="0"/>
              <a:t>RJ-48 connector:</a:t>
            </a:r>
            <a:r>
              <a:rPr lang="en-US" dirty="0"/>
              <a:t> An 8-wire telephone-type connector TP </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0"/>
            <a:ext cx="8610600" cy="2062103"/>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p>
          <a:p>
            <a:endParaRPr lang="en-US" sz="2800" b="1" dirty="0">
              <a:solidFill>
                <a:schemeClr val="bg2">
                  <a:lumMod val="50000"/>
                </a:schemeClr>
              </a:solidFill>
            </a:endParaRPr>
          </a:p>
          <a:p>
            <a:r>
              <a:rPr lang="en-US" dirty="0"/>
              <a:t>Bayonet Neill–Concelman BNC 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p>
          <a:p>
            <a:endParaRPr lang="en-US" dirty="0"/>
          </a:p>
          <a:p>
            <a:r>
              <a:rPr lang="en-US" b="1" dirty="0"/>
              <a:t>BNC cable connector</a:t>
            </a:r>
          </a:p>
          <a:p>
            <a:r>
              <a:rPr lang="en-US" b="1" dirty="0"/>
              <a:t>BNC T-connector</a:t>
            </a:r>
            <a:r>
              <a:rPr lang="en-US" dirty="0"/>
              <a:t> </a:t>
            </a:r>
          </a:p>
          <a:p>
            <a:r>
              <a:rPr lang="en-US" b="1" dirty="0"/>
              <a:t>BNC barrel connector</a:t>
            </a:r>
          </a:p>
          <a:p>
            <a:r>
              <a:rPr lang="en-US" b="1" dirty="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285750"/>
            <a:ext cx="6656546" cy="452816"/>
          </a:xfrm>
          <a:prstGeom prst="rect">
            <a:avLst/>
          </a:prstGeom>
        </p:spPr>
        <p:txBody>
          <a:bodyPr vert="horz" wrap="square" lIns="0" tIns="9525" rIns="0" bIns="0" rtlCol="0">
            <a:spAutoFit/>
          </a:bodyPr>
          <a:lstStyle/>
          <a:p>
            <a:pPr marL="9525">
              <a:spcBef>
                <a:spcPts val="75"/>
              </a:spcBef>
            </a:pPr>
            <a:r>
              <a:rPr sz="3200" spc="-4" dirty="0">
                <a:solidFill>
                  <a:schemeClr val="accent4">
                    <a:lumMod val="75000"/>
                  </a:schemeClr>
                </a:solidFill>
                <a:latin typeface="Hobo Std" pitchFamily="34" charset="0"/>
              </a:rPr>
              <a:t>Metropolitan </a:t>
            </a:r>
            <a:r>
              <a:rPr sz="3200" spc="-8" dirty="0">
                <a:solidFill>
                  <a:schemeClr val="accent4">
                    <a:lumMod val="75000"/>
                  </a:schemeClr>
                </a:solidFill>
                <a:latin typeface="Hobo Std" pitchFamily="34" charset="0"/>
              </a:rPr>
              <a:t>Area </a:t>
            </a:r>
            <a:r>
              <a:rPr sz="3200" spc="-4" dirty="0">
                <a:solidFill>
                  <a:schemeClr val="accent4">
                    <a:lumMod val="75000"/>
                  </a:schemeClr>
                </a:solidFill>
                <a:latin typeface="Hobo Std" pitchFamily="34" charset="0"/>
              </a:rPr>
              <a:t>Network</a:t>
            </a:r>
            <a:r>
              <a:rPr sz="3200" spc="11" dirty="0">
                <a:solidFill>
                  <a:schemeClr val="accent4">
                    <a:lumMod val="75000"/>
                  </a:schemeClr>
                </a:solidFill>
                <a:latin typeface="Hobo Std" pitchFamily="34" charset="0"/>
              </a:rPr>
              <a:t> </a:t>
            </a:r>
            <a:r>
              <a:rPr sz="3200" spc="-4" dirty="0">
                <a:solidFill>
                  <a:schemeClr val="accent4">
                    <a:lumMod val="75000"/>
                  </a:schemeClr>
                </a:solidFill>
                <a:latin typeface="Hobo Std" pitchFamily="34" charset="0"/>
              </a:rPr>
              <a:t>(MAN)</a:t>
            </a:r>
          </a:p>
        </p:txBody>
      </p:sp>
      <p:sp>
        <p:nvSpPr>
          <p:cNvPr id="3" name="object 3"/>
          <p:cNvSpPr txBox="1"/>
          <p:nvPr/>
        </p:nvSpPr>
        <p:spPr>
          <a:xfrm>
            <a:off x="533400" y="1043607"/>
            <a:ext cx="8229601" cy="3056286"/>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latin typeface="Arial"/>
                <a:cs typeface="Arial"/>
              </a:rPr>
              <a:t>	</a:t>
            </a:r>
            <a:r>
              <a:rPr sz="1700" spc="-4" dirty="0">
                <a:latin typeface="Times New Roman"/>
                <a:cs typeface="Times New Roman"/>
              </a:rPr>
              <a:t>A metropolitan area network (MAN) is a </a:t>
            </a:r>
            <a:r>
              <a:rPr sz="1700" spc="-8" dirty="0">
                <a:latin typeface="Times New Roman"/>
                <a:cs typeface="Times New Roman"/>
              </a:rPr>
              <a:t>large </a:t>
            </a:r>
            <a:r>
              <a:rPr sz="1700" spc="-4" dirty="0">
                <a:latin typeface="Times New Roman"/>
                <a:cs typeface="Times New Roman"/>
              </a:rPr>
              <a:t>computer network that  usually spans a city or a </a:t>
            </a:r>
            <a:r>
              <a:rPr sz="1700" spc="-8" dirty="0">
                <a:latin typeface="Times New Roman"/>
                <a:cs typeface="Times New Roman"/>
              </a:rPr>
              <a:t>large </a:t>
            </a:r>
            <a:r>
              <a:rPr sz="1700" spc="-4" dirty="0">
                <a:latin typeface="Times New Roman"/>
                <a:cs typeface="Times New Roman"/>
              </a:rPr>
              <a:t>campus.</a:t>
            </a:r>
            <a:endParaRPr sz="1700" dirty="0">
              <a:latin typeface="Times New Roman"/>
              <a:cs typeface="Times New Roman"/>
            </a:endParaRPr>
          </a:p>
          <a:p>
            <a:pPr marL="9525">
              <a:lnSpc>
                <a:spcPts val="1883"/>
              </a:lnSpc>
              <a:spcBef>
                <a:spcPts val="518"/>
              </a:spcBef>
              <a:tabLst>
                <a:tab pos="266224" algn="l"/>
              </a:tabLst>
            </a:pPr>
            <a:r>
              <a:rPr sz="1300" spc="236" dirty="0">
                <a:latin typeface="Arial"/>
                <a:cs typeface="Arial"/>
              </a:rPr>
              <a:t>	</a:t>
            </a:r>
            <a:r>
              <a:rPr sz="1700" spc="-4" dirty="0">
                <a:latin typeface="Times New Roman"/>
                <a:cs typeface="Times New Roman"/>
              </a:rPr>
              <a:t>A MAN is optimized for a </a:t>
            </a:r>
            <a:r>
              <a:rPr sz="1700" spc="-8" dirty="0">
                <a:latin typeface="Times New Roman"/>
                <a:cs typeface="Times New Roman"/>
              </a:rPr>
              <a:t>larger </a:t>
            </a:r>
            <a:r>
              <a:rPr sz="1700" spc="-4" dirty="0">
                <a:latin typeface="Times New Roman"/>
                <a:cs typeface="Times New Roman"/>
              </a:rPr>
              <a:t>geographical area than a LAN,</a:t>
            </a:r>
            <a:r>
              <a:rPr sz="1700" spc="4" dirty="0">
                <a:latin typeface="Times New Roman"/>
                <a:cs typeface="Times New Roman"/>
              </a:rPr>
              <a:t> </a:t>
            </a:r>
            <a:r>
              <a:rPr sz="1700" dirty="0">
                <a:latin typeface="Times New Roman"/>
                <a:cs typeface="Times New Roman"/>
              </a:rPr>
              <a:t>ranging</a:t>
            </a:r>
          </a:p>
          <a:p>
            <a:pPr marL="266700">
              <a:lnSpc>
                <a:spcPts val="1883"/>
              </a:lnSpc>
            </a:pPr>
            <a:r>
              <a:rPr sz="1700" spc="-4" dirty="0">
                <a:latin typeface="Times New Roman"/>
                <a:cs typeface="Times New Roman"/>
              </a:rPr>
              <a:t>from several blocks of buildings to entire</a:t>
            </a:r>
            <a:r>
              <a:rPr sz="1700" spc="4" dirty="0">
                <a:latin typeface="Times New Roman"/>
                <a:cs typeface="Times New Roman"/>
              </a:rPr>
              <a:t> </a:t>
            </a:r>
            <a:r>
              <a:rPr sz="1700" spc="-4" dirty="0">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latin typeface="Arial"/>
                <a:cs typeface="Arial"/>
              </a:rPr>
              <a:t>	</a:t>
            </a:r>
            <a:r>
              <a:rPr sz="1700" spc="-4" dirty="0">
                <a:latin typeface="Times New Roman"/>
                <a:cs typeface="Times New Roman"/>
              </a:rPr>
              <a:t>A MAN might be owned and operated by a single organization, but it  usually will </a:t>
            </a:r>
            <a:r>
              <a:rPr sz="1700" dirty="0">
                <a:latin typeface="Times New Roman"/>
                <a:cs typeface="Times New Roman"/>
              </a:rPr>
              <a:t>be </a:t>
            </a:r>
            <a:r>
              <a:rPr sz="1700" spc="-4" dirty="0">
                <a:latin typeface="Times New Roman"/>
                <a:cs typeface="Times New Roman"/>
              </a:rPr>
              <a:t>used by </a:t>
            </a:r>
            <a:r>
              <a:rPr sz="1700" spc="-8" dirty="0">
                <a:latin typeface="Times New Roman"/>
                <a:cs typeface="Times New Roman"/>
              </a:rPr>
              <a:t>many </a:t>
            </a:r>
            <a:r>
              <a:rPr sz="1700" spc="-4" dirty="0">
                <a:latin typeface="Times New Roman"/>
                <a:cs typeface="Times New Roman"/>
              </a:rPr>
              <a:t>individuals and</a:t>
            </a:r>
            <a:r>
              <a:rPr sz="1700" spc="23" dirty="0">
                <a:latin typeface="Times New Roman"/>
                <a:cs typeface="Times New Roman"/>
              </a:rPr>
              <a:t> </a:t>
            </a:r>
            <a:r>
              <a:rPr sz="1700" spc="-4" dirty="0">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latin typeface="Arial"/>
                <a:cs typeface="Arial"/>
              </a:rPr>
              <a:t>	</a:t>
            </a:r>
            <a:r>
              <a:rPr sz="1700" spc="-4" dirty="0">
                <a:latin typeface="Times New Roman"/>
                <a:cs typeface="Times New Roman"/>
              </a:rPr>
              <a:t>A MAN often acts as a </a:t>
            </a:r>
            <a:r>
              <a:rPr sz="1700" dirty="0">
                <a:latin typeface="Times New Roman"/>
                <a:cs typeface="Times New Roman"/>
              </a:rPr>
              <a:t>high </a:t>
            </a:r>
            <a:r>
              <a:rPr sz="1700" spc="-4" dirty="0">
                <a:latin typeface="Times New Roman"/>
                <a:cs typeface="Times New Roman"/>
              </a:rPr>
              <a:t>speed network to allow sharing of</a:t>
            </a:r>
            <a:r>
              <a:rPr sz="1700" spc="-38" dirty="0">
                <a:latin typeface="Times New Roman"/>
                <a:cs typeface="Times New Roman"/>
              </a:rPr>
              <a:t> </a:t>
            </a:r>
            <a:r>
              <a:rPr sz="1700" dirty="0">
                <a:latin typeface="Times New Roman"/>
                <a:cs typeface="Times New Roman"/>
              </a:rPr>
              <a:t>regional</a:t>
            </a:r>
          </a:p>
          <a:p>
            <a:pPr marL="266700">
              <a:lnSpc>
                <a:spcPts val="1883"/>
              </a:lnSpc>
            </a:pPr>
            <a:r>
              <a:rPr sz="1700" spc="-4" dirty="0">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latin typeface="Arial"/>
                <a:cs typeface="Arial"/>
              </a:rPr>
              <a:t>	</a:t>
            </a:r>
            <a:r>
              <a:rPr sz="1700" spc="-4" dirty="0">
                <a:latin typeface="Times New Roman"/>
                <a:cs typeface="Times New Roman"/>
              </a:rPr>
              <a:t>A MAN </a:t>
            </a:r>
            <a:r>
              <a:rPr sz="1700" dirty="0">
                <a:latin typeface="Times New Roman"/>
                <a:cs typeface="Times New Roman"/>
              </a:rPr>
              <a:t>typically </a:t>
            </a:r>
            <a:r>
              <a:rPr sz="1700" spc="-4" dirty="0">
                <a:latin typeface="Times New Roman"/>
                <a:cs typeface="Times New Roman"/>
              </a:rPr>
              <a:t>covers an area of between 5 and 50 km</a:t>
            </a:r>
            <a:r>
              <a:rPr sz="1700" spc="-68" dirty="0">
                <a:latin typeface="Times New Roman"/>
                <a:cs typeface="Times New Roman"/>
              </a:rPr>
              <a:t> </a:t>
            </a:r>
            <a:r>
              <a:rPr sz="1700" spc="-15" dirty="0">
                <a:latin typeface="Times New Roman"/>
                <a:cs typeface="Times New Roman"/>
              </a:rPr>
              <a:t>diameter.</a:t>
            </a:r>
            <a:endParaRPr sz="1700" dirty="0">
              <a:latin typeface="Times New Roman"/>
              <a:cs typeface="Times New Roman"/>
            </a:endParaRPr>
          </a:p>
          <a:p>
            <a:pPr marL="9525">
              <a:lnSpc>
                <a:spcPts val="1883"/>
              </a:lnSpc>
              <a:spcBef>
                <a:spcPts val="559"/>
              </a:spcBef>
              <a:tabLst>
                <a:tab pos="266224" algn="l"/>
              </a:tabLst>
            </a:pPr>
            <a:r>
              <a:rPr sz="1300" spc="236" dirty="0">
                <a:latin typeface="Arial"/>
                <a:cs typeface="Arial"/>
              </a:rPr>
              <a:t>	</a:t>
            </a:r>
            <a:r>
              <a:rPr sz="1700" spc="-4" dirty="0">
                <a:latin typeface="Times New Roman"/>
                <a:cs typeface="Times New Roman"/>
              </a:rPr>
              <a:t>Examples of MAN: </a:t>
            </a:r>
            <a:r>
              <a:rPr sz="1700" spc="-15" dirty="0">
                <a:latin typeface="Times New Roman"/>
                <a:cs typeface="Times New Roman"/>
              </a:rPr>
              <a:t>Telephone </a:t>
            </a:r>
            <a:r>
              <a:rPr sz="1700" spc="-4" dirty="0">
                <a:latin typeface="Times New Roman"/>
                <a:cs typeface="Times New Roman"/>
              </a:rPr>
              <a:t>company network that provides a</a:t>
            </a:r>
            <a:r>
              <a:rPr sz="1700" spc="23" dirty="0">
                <a:latin typeface="Times New Roman"/>
                <a:cs typeface="Times New Roman"/>
              </a:rPr>
              <a:t> </a:t>
            </a:r>
            <a:r>
              <a:rPr sz="1700" spc="-4" dirty="0">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latin typeface="Times New Roman"/>
                <a:cs typeface="Times New Roman"/>
              </a:rPr>
              <a:t>speed DSL to customers</a:t>
            </a:r>
            <a:r>
              <a:rPr sz="1700" spc="-8" dirty="0">
                <a:latin typeface="Times New Roman"/>
                <a:cs typeface="Times New Roman"/>
              </a:rPr>
              <a:t> </a:t>
            </a:r>
            <a:r>
              <a:rPr sz="1700" spc="-4" dirty="0">
                <a:latin typeface="Times New Roman"/>
                <a:cs typeface="Times New Roman"/>
              </a:rPr>
              <a:t>and</a:t>
            </a:r>
            <a:r>
              <a:rPr sz="1700" spc="4" dirty="0">
                <a:latin typeface="Times New Roman"/>
                <a:cs typeface="Times New Roman"/>
              </a:rPr>
              <a:t> </a:t>
            </a:r>
            <a:r>
              <a:rPr sz="1700" spc="-4" dirty="0">
                <a:latin typeface="Times New Roman"/>
                <a:cs typeface="Times New Roman"/>
              </a:rPr>
              <a:t>cable	TV</a:t>
            </a:r>
            <a:r>
              <a:rPr sz="1700" spc="-30" dirty="0">
                <a:latin typeface="Times New Roman"/>
                <a:cs typeface="Times New Roman"/>
              </a:rPr>
              <a:t> </a:t>
            </a:r>
            <a:r>
              <a:rPr sz="1700" spc="-4" dirty="0">
                <a:latin typeface="Times New Roman"/>
                <a:cs typeface="Times New Roman"/>
              </a:rPr>
              <a:t>network.</a:t>
            </a:r>
            <a:endParaRPr sz="1700" dirty="0">
              <a:latin typeface="Times New Roman"/>
              <a:cs typeface="Times New Roman"/>
            </a:endParaRPr>
          </a:p>
        </p:txBody>
      </p:sp>
    </p:spTree>
    <p:extLst>
      <p:ext uri="{BB962C8B-B14F-4D97-AF65-F5344CB8AC3E}">
        <p14:creationId xmlns:p14="http://schemas.microsoft.com/office/powerpoint/2010/main" val="3477412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12018"/>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40331"/>
            <a:ext cx="5552313" cy="563616"/>
          </a:xfrm>
          <a:prstGeom prst="rect">
            <a:avLst/>
          </a:prstGeom>
        </p:spPr>
        <p:txBody>
          <a:bodyPr vert="horz" wrap="square" lIns="0" tIns="9525" rIns="0" bIns="0" rtlCol="0">
            <a:spAutoFit/>
          </a:bodyPr>
          <a:lstStyle/>
          <a:p>
            <a:pPr marL="9525">
              <a:spcBef>
                <a:spcPts val="75"/>
              </a:spcBef>
            </a:pPr>
            <a:r>
              <a:rPr sz="4000" spc="-4" dirty="0">
                <a:solidFill>
                  <a:schemeClr val="accent4">
                    <a:lumMod val="75000"/>
                  </a:schemeClr>
                </a:solidFill>
                <a:latin typeface="Hobo Std" pitchFamily="34" charset="0"/>
              </a:rPr>
              <a:t>Advantages of</a:t>
            </a:r>
            <a:r>
              <a:rPr sz="4000" spc="-19" dirty="0">
                <a:solidFill>
                  <a:schemeClr val="accent4">
                    <a:lumMod val="75000"/>
                  </a:schemeClr>
                </a:solidFill>
                <a:latin typeface="Hobo Std" pitchFamily="34" charset="0"/>
              </a:rPr>
              <a:t> </a:t>
            </a:r>
            <a:r>
              <a:rPr lang="en-US" sz="4000" spc="-4" dirty="0">
                <a:solidFill>
                  <a:schemeClr val="accent4">
                    <a:lumMod val="75000"/>
                  </a:schemeClr>
                </a:solidFill>
                <a:latin typeface="Hobo Std" pitchFamily="34" charset="0"/>
              </a:rPr>
              <a:t>M</a:t>
            </a:r>
            <a:r>
              <a:rPr sz="4000" spc="-4" dirty="0">
                <a:solidFill>
                  <a:schemeClr val="accent4">
                    <a:lumMod val="75000"/>
                  </a:schemeClr>
                </a:solidFill>
                <a:latin typeface="Hobo Std" pitchFamily="34" charset="0"/>
              </a:rPr>
              <a:t>AN</a:t>
            </a:r>
          </a:p>
        </p:txBody>
      </p:sp>
      <p:sp>
        <p:nvSpPr>
          <p:cNvPr id="3" name="object 3"/>
          <p:cNvSpPr txBox="1"/>
          <p:nvPr/>
        </p:nvSpPr>
        <p:spPr>
          <a:xfrm>
            <a:off x="5791200" y="1824028"/>
            <a:ext cx="2362200" cy="1618552"/>
          </a:xfrm>
          <a:prstGeom prst="rect">
            <a:avLst/>
          </a:prstGeom>
        </p:spPr>
        <p:txBody>
          <a:bodyPr vert="horz" wrap="square" lIns="0" tIns="104299" rIns="0" bIns="0" rtlCol="0">
            <a:spAutoFit/>
          </a:bodyPr>
          <a:lstStyle/>
          <a:p>
            <a:pPr marL="9525">
              <a:spcBef>
                <a:spcPts val="821"/>
              </a:spcBef>
              <a:tabLst>
                <a:tab pos="266700" algn="l"/>
              </a:tabLst>
            </a:pPr>
            <a:r>
              <a:rPr sz="1600" spc="263" dirty="0">
                <a:solidFill>
                  <a:schemeClr val="accent4">
                    <a:lumMod val="75000"/>
                  </a:schemeClr>
                </a:solidFill>
                <a:latin typeface="Arial"/>
                <a:cs typeface="Arial"/>
              </a:rPr>
              <a:t>	</a:t>
            </a:r>
            <a:r>
              <a:rPr sz="2000" dirty="0">
                <a:solidFill>
                  <a:schemeClr val="accent4">
                    <a:lumMod val="75000"/>
                  </a:schemeClr>
                </a:solidFill>
                <a:latin typeface="Times New Roman"/>
                <a:cs typeface="Times New Roman"/>
              </a:rPr>
              <a:t>Speed</a:t>
            </a:r>
          </a:p>
          <a:p>
            <a:pPr marL="9525">
              <a:spcBef>
                <a:spcPts val="746"/>
              </a:spcBef>
              <a:tabLst>
                <a:tab pos="266700" algn="l"/>
              </a:tabLst>
            </a:pPr>
            <a:r>
              <a:rPr sz="1600" spc="263" dirty="0">
                <a:solidFill>
                  <a:schemeClr val="accent4">
                    <a:lumMod val="75000"/>
                  </a:schemeClr>
                </a:solidFill>
                <a:latin typeface="Arial"/>
                <a:cs typeface="Arial"/>
              </a:rPr>
              <a:t>	</a:t>
            </a:r>
            <a:r>
              <a:rPr sz="2000" dirty="0">
                <a:solidFill>
                  <a:schemeClr val="accent4">
                    <a:lumMod val="75000"/>
                  </a:schemeClr>
                </a:solidFill>
                <a:latin typeface="Times New Roman"/>
                <a:cs typeface="Times New Roman"/>
              </a:rPr>
              <a:t>Cost</a:t>
            </a:r>
          </a:p>
          <a:p>
            <a:pPr marL="9525">
              <a:spcBef>
                <a:spcPts val="758"/>
              </a:spcBef>
              <a:tabLst>
                <a:tab pos="266700" algn="l"/>
              </a:tabLst>
            </a:pPr>
            <a:r>
              <a:rPr sz="1600" spc="263" dirty="0">
                <a:solidFill>
                  <a:schemeClr val="accent4">
                    <a:lumMod val="75000"/>
                  </a:schemeClr>
                </a:solidFill>
                <a:latin typeface="Arial"/>
                <a:cs typeface="Arial"/>
              </a:rPr>
              <a:t>	</a:t>
            </a:r>
            <a:r>
              <a:rPr sz="2000" dirty="0">
                <a:solidFill>
                  <a:schemeClr val="accent4">
                    <a:lumMod val="75000"/>
                  </a:schemeClr>
                </a:solidFill>
                <a:latin typeface="Times New Roman"/>
                <a:cs typeface="Times New Roman"/>
              </a:rPr>
              <a:t>Security</a:t>
            </a:r>
          </a:p>
          <a:p>
            <a:pPr marL="9525">
              <a:spcBef>
                <a:spcPts val="746"/>
              </a:spcBef>
              <a:tabLst>
                <a:tab pos="266700" algn="l"/>
              </a:tabLst>
            </a:pPr>
            <a:r>
              <a:rPr sz="1600" spc="263" dirty="0">
                <a:solidFill>
                  <a:schemeClr val="accent4">
                    <a:lumMod val="75000"/>
                  </a:schemeClr>
                </a:solidFill>
                <a:latin typeface="Arial"/>
                <a:cs typeface="Arial"/>
              </a:rPr>
              <a:t>	</a:t>
            </a:r>
            <a:r>
              <a:rPr sz="2000" dirty="0">
                <a:solidFill>
                  <a:schemeClr val="accent4">
                    <a:lumMod val="75000"/>
                  </a:schemeClr>
                </a:solidFill>
                <a:latin typeface="Times New Roman"/>
                <a:cs typeface="Times New Roman"/>
              </a:rPr>
              <a:t>Resource</a:t>
            </a:r>
            <a:r>
              <a:rPr sz="2000" spc="-68" dirty="0">
                <a:solidFill>
                  <a:schemeClr val="accent4">
                    <a:lumMod val="75000"/>
                  </a:schemeClr>
                </a:solidFill>
                <a:latin typeface="Times New Roman"/>
                <a:cs typeface="Times New Roman"/>
              </a:rPr>
              <a:t> </a:t>
            </a:r>
            <a:r>
              <a:rPr sz="2000" dirty="0">
                <a:solidFill>
                  <a:schemeClr val="accent4">
                    <a:lumMod val="75000"/>
                  </a:schemeClr>
                </a:solidFill>
                <a:latin typeface="Times New Roman"/>
                <a:cs typeface="Times New Roman"/>
              </a:rPr>
              <a:t>Sharing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24" y="1581150"/>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extLst>
                    <a:ext uri="{9D8B030D-6E8A-4147-A177-3AD203B41FA5}">
                      <a16:colId xmlns:a16="http://schemas.microsoft.com/office/drawing/2014/main" val="20000"/>
                    </a:ext>
                  </a:extLst>
                </a:gridCol>
                <a:gridCol w="2149728">
                  <a:extLst>
                    <a:ext uri="{9D8B030D-6E8A-4147-A177-3AD203B41FA5}">
                      <a16:colId xmlns:a16="http://schemas.microsoft.com/office/drawing/2014/main" val="20001"/>
                    </a:ext>
                  </a:extLst>
                </a:gridCol>
                <a:gridCol w="2097308">
                  <a:extLst>
                    <a:ext uri="{9D8B030D-6E8A-4147-A177-3AD203B41FA5}">
                      <a16:colId xmlns:a16="http://schemas.microsoft.com/office/drawing/2014/main" val="20002"/>
                    </a:ext>
                  </a:extLst>
                </a:gridCol>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extLst>
                  <a:ext uri="{0D108BD9-81ED-4DB2-BD59-A6C34878D82A}">
                    <a16:rowId xmlns:a16="http://schemas.microsoft.com/office/drawing/2014/main" val="10000"/>
                  </a:ext>
                </a:extLst>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1"/>
                  </a:ext>
                </a:extLst>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2"/>
                  </a:ext>
                </a:extLst>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3"/>
                  </a:ext>
                </a:extLst>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4"/>
                  </a:ext>
                </a:extLst>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5"/>
                  </a:ext>
                </a:extLst>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6"/>
                  </a:ext>
                </a:extLst>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7"/>
                  </a:ext>
                </a:extLst>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8"/>
                  </a:ext>
                </a:extLst>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9"/>
                  </a:ext>
                </a:extLst>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0"/>
                  </a:ext>
                </a:extLst>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1"/>
                  </a:ext>
                </a:extLst>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33350"/>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a:cs typeface="Arial"/>
              </a:rPr>
              <a:t>Macro Virus</a:t>
            </a:r>
          </a:p>
          <a:p>
            <a:pPr marL="297815" marR="5080" indent="-285750">
              <a:lnSpc>
                <a:spcPct val="120800"/>
              </a:lnSpc>
              <a:spcBef>
                <a:spcPts val="95"/>
              </a:spcBef>
              <a:buFont typeface="Arial" panose="020B0604020202020204" pitchFamily="34" charset="0"/>
              <a:buChar char="•"/>
            </a:pPr>
            <a:r>
              <a:rPr lang="en-US" sz="2800" dirty="0">
                <a:cs typeface="Arial"/>
              </a:rPr>
              <a:t>Executable Virus</a:t>
            </a:r>
          </a:p>
          <a:p>
            <a:pPr marL="297815" marR="5080" indent="-285750">
              <a:lnSpc>
                <a:spcPct val="120800"/>
              </a:lnSpc>
              <a:spcBef>
                <a:spcPts val="95"/>
              </a:spcBef>
              <a:buFont typeface="Arial" panose="020B0604020202020204" pitchFamily="34" charset="0"/>
              <a:buChar char="•"/>
            </a:pPr>
            <a:r>
              <a:rPr lang="en-US" sz="2800" dirty="0">
                <a:cs typeface="Arial"/>
              </a:rPr>
              <a:t>Backdoor Virus</a:t>
            </a:r>
          </a:p>
        </p:txBody>
      </p:sp>
    </p:spTree>
    <p:extLst>
      <p:ext uri="{BB962C8B-B14F-4D97-AF65-F5344CB8AC3E}">
        <p14:creationId xmlns:p14="http://schemas.microsoft.com/office/powerpoint/2010/main" val="22248011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Executable</a:t>
            </a:r>
            <a:r>
              <a:rPr lang="en-IN" b="1" spc="-70" dirty="0">
                <a:effectLst>
                  <a:outerShdw blurRad="38100" dist="38100" dir="2700000" algn="tl">
                    <a:srgbClr val="000000">
                      <a:alpha val="43137"/>
                    </a:srgbClr>
                  </a:outerShdw>
                </a:effectLst>
              </a:rPr>
              <a:t> </a:t>
            </a:r>
            <a:r>
              <a:rPr lang="en-IN" b="1" spc="-15" dirty="0">
                <a:effectLst>
                  <a:outerShdw blurRad="38100" dist="38100" dir="2700000" algn="tl">
                    <a:srgbClr val="000000">
                      <a:alpha val="43137"/>
                    </a:srgbClr>
                  </a:outerShdw>
                </a:effectLst>
              </a:rPr>
              <a:t>Viruses</a:t>
            </a: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Backdoor</a:t>
            </a:r>
            <a:r>
              <a:rPr lang="en-IN" b="1" spc="-70" dirty="0">
                <a:effectLst>
                  <a:outerShdw blurRad="38100" dist="38100" dir="2700000" algn="tl">
                    <a:srgbClr val="000000">
                      <a:alpha val="43137"/>
                    </a:srgbClr>
                  </a:outerShdw>
                </a:effectLst>
              </a:rPr>
              <a:t> </a:t>
            </a:r>
            <a:r>
              <a:rPr lang="en-IN" b="1" spc="-5" dirty="0">
                <a:effectLst>
                  <a:outerShdw blurRad="38100" dist="38100" dir="2700000" algn="tl">
                    <a:srgbClr val="000000">
                      <a:alpha val="43137"/>
                    </a:srgbClr>
                  </a:outerShdw>
                </a:effectLst>
              </a:rPr>
              <a:t>Programs</a:t>
            </a: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a:solidFill>
                  <a:srgbClr val="212121"/>
                </a:solidFill>
                <a:latin typeface="Arial"/>
                <a:cs typeface="Arial"/>
              </a:rPr>
              <a:t>Monitor 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t>A firewall is a network security device, either hardware or software-based, which monitors all incoming and outgoing traffic and based on a defined set of security rules it accepts, rejects or drops that specific traffic.</a:t>
            </a:r>
          </a:p>
          <a:p>
            <a:pPr fontAlgn="base"/>
            <a:endParaRPr lang="en-IN" dirty="0"/>
          </a:p>
          <a:p>
            <a:pPr fontAlgn="base"/>
            <a:r>
              <a:rPr lang="en-IN" b="1" dirty="0"/>
              <a:t>Accept :</a:t>
            </a:r>
            <a:r>
              <a:rPr lang="en-IN" dirty="0"/>
              <a:t> allow the traffic</a:t>
            </a:r>
            <a:br>
              <a:rPr lang="en-IN" dirty="0"/>
            </a:br>
            <a:r>
              <a:rPr lang="en-IN" b="1" dirty="0"/>
              <a:t>Reject :</a:t>
            </a:r>
            <a:r>
              <a:rPr lang="en-IN" dirty="0"/>
              <a:t> block the traffic but reply with an “unreachable error”</a:t>
            </a:r>
            <a:br>
              <a:rPr lang="en-IN" dirty="0"/>
            </a:br>
            <a:r>
              <a:rPr lang="en-IN" b="1" dirty="0"/>
              <a:t>Drop : </a:t>
            </a:r>
            <a:r>
              <a:rPr lang="en-IN" dirty="0"/>
              <a:t>block the traffic with no reply</a:t>
            </a:r>
          </a:p>
          <a:p>
            <a:pPr fontAlgn="base"/>
            <a:endParaRPr lang="en-IN" dirty="0"/>
          </a:p>
          <a:p>
            <a:pPr fontAlgn="base"/>
            <a:r>
              <a:rPr lang="en-IN" dirty="0"/>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396225"/>
            <a:ext cx="5178266" cy="452816"/>
          </a:xfrm>
          <a:prstGeom prst="rect">
            <a:avLst/>
          </a:prstGeom>
        </p:spPr>
        <p:txBody>
          <a:bodyPr vert="horz" wrap="square" lIns="0" tIns="9525" rIns="0" bIns="0" rtlCol="0">
            <a:spAutoFit/>
          </a:bodyPr>
          <a:lstStyle/>
          <a:p>
            <a:pPr marL="9525">
              <a:spcBef>
                <a:spcPts val="75"/>
              </a:spcBef>
            </a:pPr>
            <a:r>
              <a:rPr sz="3200" dirty="0">
                <a:solidFill>
                  <a:schemeClr val="accent4">
                    <a:lumMod val="75000"/>
                  </a:schemeClr>
                </a:solidFill>
                <a:latin typeface="Hobo Std" pitchFamily="34" charset="0"/>
              </a:rPr>
              <a:t>Wide </a:t>
            </a:r>
            <a:r>
              <a:rPr sz="3200" spc="-4" dirty="0">
                <a:solidFill>
                  <a:schemeClr val="accent4">
                    <a:lumMod val="75000"/>
                  </a:schemeClr>
                </a:solidFill>
                <a:latin typeface="Hobo Std" pitchFamily="34" charset="0"/>
              </a:rPr>
              <a:t>Area </a:t>
            </a:r>
            <a:r>
              <a:rPr sz="3200" dirty="0">
                <a:solidFill>
                  <a:schemeClr val="accent4">
                    <a:lumMod val="75000"/>
                  </a:schemeClr>
                </a:solidFill>
                <a:latin typeface="Hobo Std" pitchFamily="34" charset="0"/>
              </a:rPr>
              <a:t>Network</a:t>
            </a:r>
            <a:r>
              <a:rPr sz="3200" spc="-68" dirty="0">
                <a:solidFill>
                  <a:schemeClr val="accent4">
                    <a:lumMod val="75000"/>
                  </a:schemeClr>
                </a:solidFill>
                <a:latin typeface="Hobo Std" pitchFamily="34" charset="0"/>
              </a:rPr>
              <a:t> </a:t>
            </a:r>
            <a:r>
              <a:rPr sz="3200" spc="-4" dirty="0">
                <a:solidFill>
                  <a:schemeClr val="accent4">
                    <a:lumMod val="75000"/>
                  </a:schemeClr>
                </a:solidFill>
                <a:latin typeface="Hobo Std" pitchFamily="34" charset="0"/>
              </a:rPr>
              <a:t>(WAN)</a:t>
            </a:r>
          </a:p>
        </p:txBody>
      </p:sp>
      <p:sp>
        <p:nvSpPr>
          <p:cNvPr id="3" name="object 3"/>
          <p:cNvSpPr txBox="1"/>
          <p:nvPr/>
        </p:nvSpPr>
        <p:spPr>
          <a:xfrm>
            <a:off x="2667380" y="1304578"/>
            <a:ext cx="6238801" cy="3164328"/>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chemeClr val="accent4">
                    <a:lumMod val="75000"/>
                  </a:schemeClr>
                </a:solidFill>
                <a:latin typeface="Arial"/>
                <a:cs typeface="Arial"/>
              </a:rPr>
              <a:t>	</a:t>
            </a:r>
            <a:r>
              <a:rPr spc="-75" dirty="0">
                <a:solidFill>
                  <a:schemeClr val="accent4">
                    <a:lumMod val="75000"/>
                  </a:schemeClr>
                </a:solidFill>
                <a:latin typeface="Times New Roman"/>
                <a:cs typeface="Times New Roman"/>
              </a:rPr>
              <a:t>WAN </a:t>
            </a:r>
            <a:r>
              <a:rPr dirty="0">
                <a:solidFill>
                  <a:schemeClr val="accent4">
                    <a:lumMod val="75000"/>
                  </a:schemeClr>
                </a:solidFill>
                <a:latin typeface="Times New Roman"/>
                <a:cs typeface="Times New Roman"/>
              </a:rPr>
              <a:t>covers a </a:t>
            </a:r>
            <a:r>
              <a:rPr spc="-8" dirty="0">
                <a:solidFill>
                  <a:schemeClr val="accent4">
                    <a:lumMod val="75000"/>
                  </a:schemeClr>
                </a:solidFill>
                <a:latin typeface="Times New Roman"/>
                <a:cs typeface="Times New Roman"/>
              </a:rPr>
              <a:t>large </a:t>
            </a:r>
            <a:r>
              <a:rPr dirty="0">
                <a:solidFill>
                  <a:schemeClr val="accent4">
                    <a:lumMod val="75000"/>
                  </a:schemeClr>
                </a:solidFill>
                <a:latin typeface="Times New Roman"/>
                <a:cs typeface="Times New Roman"/>
              </a:rPr>
              <a:t>geographic area such </a:t>
            </a:r>
            <a:r>
              <a:rPr spc="-4" dirty="0">
                <a:solidFill>
                  <a:schemeClr val="accent4">
                    <a:lumMod val="75000"/>
                  </a:schemeClr>
                </a:solidFill>
                <a:latin typeface="Times New Roman"/>
                <a:cs typeface="Times New Roman"/>
              </a:rPr>
              <a:t>as </a:t>
            </a:r>
            <a:r>
              <a:rPr spc="-15" dirty="0">
                <a:solidFill>
                  <a:schemeClr val="accent4">
                    <a:lumMod val="75000"/>
                  </a:schemeClr>
                </a:solidFill>
                <a:latin typeface="Times New Roman"/>
                <a:cs typeface="Times New Roman"/>
              </a:rPr>
              <a:t>country, </a:t>
            </a:r>
            <a:r>
              <a:rPr dirty="0">
                <a:solidFill>
                  <a:schemeClr val="accent4">
                    <a:lumMod val="75000"/>
                  </a:schemeClr>
                </a:solidFill>
                <a:latin typeface="Times New Roman"/>
                <a:cs typeface="Times New Roman"/>
              </a:rPr>
              <a:t>continent or  even whole of the</a:t>
            </a:r>
            <a:r>
              <a:rPr spc="-23" dirty="0">
                <a:solidFill>
                  <a:schemeClr val="accent4">
                    <a:lumMod val="75000"/>
                  </a:schemeClr>
                </a:solidFill>
                <a:latin typeface="Times New Roman"/>
                <a:cs typeface="Times New Roman"/>
              </a:rPr>
              <a:t> </a:t>
            </a:r>
            <a:r>
              <a:rPr dirty="0">
                <a:solidFill>
                  <a:schemeClr val="accent4">
                    <a:lumMod val="75000"/>
                  </a:schemeClr>
                </a:solidFill>
                <a:latin typeface="Times New Roman"/>
                <a:cs typeface="Times New Roman"/>
              </a:rPr>
              <a:t>world.</a:t>
            </a:r>
          </a:p>
          <a:p>
            <a:pPr marL="9525">
              <a:spcBef>
                <a:spcPts val="746"/>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A </a:t>
            </a:r>
            <a:r>
              <a:rPr spc="-71" dirty="0">
                <a:solidFill>
                  <a:schemeClr val="accent4">
                    <a:lumMod val="75000"/>
                  </a:schemeClr>
                </a:solidFill>
                <a:latin typeface="Times New Roman"/>
                <a:cs typeface="Times New Roman"/>
              </a:rPr>
              <a:t>WAN </a:t>
            </a:r>
            <a:r>
              <a:rPr dirty="0">
                <a:solidFill>
                  <a:schemeClr val="accent4">
                    <a:lumMod val="75000"/>
                  </a:schemeClr>
                </a:solidFill>
                <a:latin typeface="Times New Roman"/>
                <a:cs typeface="Times New Roman"/>
              </a:rPr>
              <a:t>is </a:t>
            </a:r>
            <a:r>
              <a:rPr spc="-4" dirty="0">
                <a:solidFill>
                  <a:schemeClr val="accent4">
                    <a:lumMod val="75000"/>
                  </a:schemeClr>
                </a:solidFill>
                <a:latin typeface="Times New Roman"/>
                <a:cs typeface="Times New Roman"/>
              </a:rPr>
              <a:t>two </a:t>
            </a:r>
            <a:r>
              <a:rPr dirty="0">
                <a:solidFill>
                  <a:schemeClr val="accent4">
                    <a:lumMod val="75000"/>
                  </a:schemeClr>
                </a:solidFill>
                <a:latin typeface="Times New Roman"/>
                <a:cs typeface="Times New Roman"/>
              </a:rPr>
              <a:t>or </a:t>
            </a:r>
            <a:r>
              <a:rPr spc="-4" dirty="0">
                <a:solidFill>
                  <a:schemeClr val="accent4">
                    <a:lumMod val="75000"/>
                  </a:schemeClr>
                </a:solidFill>
                <a:latin typeface="Times New Roman"/>
                <a:cs typeface="Times New Roman"/>
              </a:rPr>
              <a:t>more LANs </a:t>
            </a:r>
            <a:r>
              <a:rPr dirty="0">
                <a:solidFill>
                  <a:schemeClr val="accent4">
                    <a:lumMod val="75000"/>
                  </a:schemeClr>
                </a:solidFill>
                <a:latin typeface="Times New Roman"/>
                <a:cs typeface="Times New Roman"/>
              </a:rPr>
              <a:t>connected </a:t>
            </a:r>
            <a:r>
              <a:rPr spc="-11" dirty="0">
                <a:solidFill>
                  <a:schemeClr val="accent4">
                    <a:lumMod val="75000"/>
                  </a:schemeClr>
                </a:solidFill>
                <a:latin typeface="Times New Roman"/>
                <a:cs typeface="Times New Roman"/>
              </a:rPr>
              <a:t>together. </a:t>
            </a:r>
            <a:r>
              <a:rPr dirty="0">
                <a:solidFill>
                  <a:schemeClr val="accent4">
                    <a:lumMod val="75000"/>
                  </a:schemeClr>
                </a:solidFill>
                <a:latin typeface="Times New Roman"/>
                <a:cs typeface="Times New Roman"/>
              </a:rPr>
              <a:t>The </a:t>
            </a:r>
            <a:r>
              <a:rPr spc="-4" dirty="0">
                <a:solidFill>
                  <a:schemeClr val="accent4">
                    <a:lumMod val="75000"/>
                  </a:schemeClr>
                </a:solidFill>
                <a:latin typeface="Times New Roman"/>
                <a:cs typeface="Times New Roman"/>
              </a:rPr>
              <a:t>LANs</a:t>
            </a:r>
            <a:r>
              <a:rPr spc="-116" dirty="0">
                <a:solidFill>
                  <a:schemeClr val="accent4">
                    <a:lumMod val="75000"/>
                  </a:schemeClr>
                </a:solidFill>
                <a:latin typeface="Times New Roman"/>
                <a:cs typeface="Times New Roman"/>
              </a:rPr>
              <a:t> </a:t>
            </a:r>
            <a:r>
              <a:rPr dirty="0">
                <a:solidFill>
                  <a:schemeClr val="accent4">
                    <a:lumMod val="75000"/>
                  </a:schemeClr>
                </a:solidFill>
                <a:latin typeface="Times New Roman"/>
                <a:cs typeface="Times New Roman"/>
              </a:rPr>
              <a:t>can</a:t>
            </a:r>
          </a:p>
          <a:p>
            <a:pPr marL="266700"/>
            <a:r>
              <a:rPr dirty="0">
                <a:solidFill>
                  <a:schemeClr val="accent4">
                    <a:lumMod val="75000"/>
                  </a:schemeClr>
                </a:solidFill>
                <a:latin typeface="Times New Roman"/>
                <a:cs typeface="Times New Roman"/>
              </a:rPr>
              <a:t>be </a:t>
            </a:r>
            <a:r>
              <a:rPr spc="-4" dirty="0">
                <a:solidFill>
                  <a:schemeClr val="accent4">
                    <a:lumMod val="75000"/>
                  </a:schemeClr>
                </a:solidFill>
                <a:latin typeface="Times New Roman"/>
                <a:cs typeface="Times New Roman"/>
              </a:rPr>
              <a:t>many miles</a:t>
            </a:r>
            <a:r>
              <a:rPr dirty="0">
                <a:solidFill>
                  <a:schemeClr val="accent4">
                    <a:lumMod val="75000"/>
                  </a:schemeClr>
                </a:solidFill>
                <a:latin typeface="Times New Roman"/>
                <a:cs typeface="Times New Roman"/>
              </a:rPr>
              <a:t> apart.</a:t>
            </a:r>
          </a:p>
          <a:p>
            <a:pPr marL="266700" marR="315754" indent="-257651">
              <a:spcBef>
                <a:spcPts val="758"/>
              </a:spcBef>
              <a:tabLst>
                <a:tab pos="266700" algn="l"/>
              </a:tabLst>
            </a:pPr>
            <a:r>
              <a:rPr sz="1400" spc="263" dirty="0">
                <a:solidFill>
                  <a:schemeClr val="accent4">
                    <a:lumMod val="75000"/>
                  </a:schemeClr>
                </a:solidFill>
                <a:latin typeface="Arial"/>
                <a:cs typeface="Arial"/>
              </a:rPr>
              <a:t>	</a:t>
            </a:r>
            <a:r>
              <a:rPr spc="-68" dirty="0">
                <a:solidFill>
                  <a:schemeClr val="accent4">
                    <a:lumMod val="75000"/>
                  </a:schemeClr>
                </a:solidFill>
                <a:latin typeface="Times New Roman"/>
                <a:cs typeface="Times New Roman"/>
              </a:rPr>
              <a:t>To </a:t>
            </a:r>
            <a:r>
              <a:rPr dirty="0">
                <a:solidFill>
                  <a:schemeClr val="accent4">
                    <a:lumMod val="75000"/>
                  </a:schemeClr>
                </a:solidFill>
                <a:latin typeface="Times New Roman"/>
                <a:cs typeface="Times New Roman"/>
              </a:rPr>
              <a:t>cover great distances, </a:t>
            </a:r>
            <a:r>
              <a:rPr spc="-60" dirty="0">
                <a:solidFill>
                  <a:schemeClr val="accent4">
                    <a:lumMod val="75000"/>
                  </a:schemeClr>
                </a:solidFill>
                <a:latin typeface="Times New Roman"/>
                <a:cs typeface="Times New Roman"/>
              </a:rPr>
              <a:t>WANs </a:t>
            </a:r>
            <a:r>
              <a:rPr spc="-8" dirty="0">
                <a:solidFill>
                  <a:schemeClr val="accent4">
                    <a:lumMod val="75000"/>
                  </a:schemeClr>
                </a:solidFill>
                <a:latin typeface="Times New Roman"/>
                <a:cs typeface="Times New Roman"/>
              </a:rPr>
              <a:t>may </a:t>
            </a:r>
            <a:r>
              <a:rPr spc="-4" dirty="0">
                <a:solidFill>
                  <a:schemeClr val="accent4">
                    <a:lumMod val="75000"/>
                  </a:schemeClr>
                </a:solidFill>
                <a:latin typeface="Times New Roman"/>
                <a:cs typeface="Times New Roman"/>
              </a:rPr>
              <a:t>transmit </a:t>
            </a:r>
            <a:r>
              <a:rPr dirty="0">
                <a:solidFill>
                  <a:schemeClr val="accent4">
                    <a:lumMod val="75000"/>
                  </a:schemeClr>
                </a:solidFill>
                <a:latin typeface="Times New Roman"/>
                <a:cs typeface="Times New Roman"/>
              </a:rPr>
              <a:t>data over leased  high-speed phone lines or </a:t>
            </a:r>
            <a:r>
              <a:rPr spc="-4" dirty="0">
                <a:solidFill>
                  <a:schemeClr val="accent4">
                    <a:lumMod val="75000"/>
                  </a:schemeClr>
                </a:solidFill>
                <a:latin typeface="Times New Roman"/>
                <a:cs typeface="Times New Roman"/>
              </a:rPr>
              <a:t>wireless </a:t>
            </a:r>
            <a:r>
              <a:rPr dirty="0">
                <a:solidFill>
                  <a:schemeClr val="accent4">
                    <a:lumMod val="75000"/>
                  </a:schemeClr>
                </a:solidFill>
                <a:latin typeface="Times New Roman"/>
                <a:cs typeface="Times New Roman"/>
              </a:rPr>
              <a:t>links such as</a:t>
            </a:r>
            <a:r>
              <a:rPr spc="-71" dirty="0">
                <a:solidFill>
                  <a:schemeClr val="accent4">
                    <a:lumMod val="75000"/>
                  </a:schemeClr>
                </a:solidFill>
                <a:latin typeface="Times New Roman"/>
                <a:cs typeface="Times New Roman"/>
              </a:rPr>
              <a:t> </a:t>
            </a:r>
            <a:r>
              <a:rPr dirty="0">
                <a:solidFill>
                  <a:schemeClr val="accent4">
                    <a:lumMod val="75000"/>
                  </a:schemeClr>
                </a:solidFill>
                <a:latin typeface="Times New Roman"/>
                <a:cs typeface="Times New Roman"/>
              </a:rPr>
              <a:t>satellites.</a:t>
            </a:r>
          </a:p>
          <a:p>
            <a:pPr marL="266700" marR="175736" indent="-257651">
              <a:spcBef>
                <a:spcPts val="750"/>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Multiple </a:t>
            </a:r>
            <a:r>
              <a:rPr spc="-4" dirty="0">
                <a:solidFill>
                  <a:schemeClr val="accent4">
                    <a:lumMod val="75000"/>
                  </a:schemeClr>
                </a:solidFill>
                <a:latin typeface="Times New Roman"/>
                <a:cs typeface="Times New Roman"/>
              </a:rPr>
              <a:t>LANs </a:t>
            </a:r>
            <a:r>
              <a:rPr dirty="0">
                <a:solidFill>
                  <a:schemeClr val="accent4">
                    <a:lumMod val="75000"/>
                  </a:schemeClr>
                </a:solidFill>
                <a:latin typeface="Times New Roman"/>
                <a:cs typeface="Times New Roman"/>
              </a:rPr>
              <a:t>can be connected together using devices such</a:t>
            </a:r>
            <a:r>
              <a:rPr spc="-146" dirty="0">
                <a:solidFill>
                  <a:schemeClr val="accent4">
                    <a:lumMod val="75000"/>
                  </a:schemeClr>
                </a:solidFill>
                <a:latin typeface="Times New Roman"/>
                <a:cs typeface="Times New Roman"/>
              </a:rPr>
              <a:t> </a:t>
            </a:r>
            <a:r>
              <a:rPr spc="-4" dirty="0">
                <a:solidFill>
                  <a:schemeClr val="accent4">
                    <a:lumMod val="75000"/>
                  </a:schemeClr>
                </a:solidFill>
                <a:latin typeface="Times New Roman"/>
                <a:cs typeface="Times New Roman"/>
              </a:rPr>
              <a:t>as  </a:t>
            </a:r>
            <a:r>
              <a:rPr dirty="0">
                <a:solidFill>
                  <a:schemeClr val="accent4">
                    <a:lumMod val="75000"/>
                  </a:schemeClr>
                </a:solidFill>
                <a:latin typeface="Times New Roman"/>
                <a:cs typeface="Times New Roman"/>
              </a:rPr>
              <a:t>bridges, routers, or gateways, which enable them to share</a:t>
            </a:r>
            <a:r>
              <a:rPr spc="-120" dirty="0">
                <a:solidFill>
                  <a:schemeClr val="accent4">
                    <a:lumMod val="75000"/>
                  </a:schemeClr>
                </a:solidFill>
                <a:latin typeface="Times New Roman"/>
                <a:cs typeface="Times New Roman"/>
              </a:rPr>
              <a:t> </a:t>
            </a:r>
            <a:r>
              <a:rPr dirty="0">
                <a:solidFill>
                  <a:schemeClr val="accent4">
                    <a:lumMod val="75000"/>
                  </a:schemeClr>
                </a:solidFill>
                <a:latin typeface="Times New Roman"/>
                <a:cs typeface="Times New Roman"/>
              </a:rPr>
              <a:t>data.</a:t>
            </a:r>
          </a:p>
          <a:p>
            <a:pPr marL="9525">
              <a:spcBef>
                <a:spcPts val="746"/>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The </a:t>
            </a:r>
            <a:r>
              <a:rPr spc="-4" dirty="0">
                <a:solidFill>
                  <a:schemeClr val="accent4">
                    <a:lumMod val="75000"/>
                  </a:schemeClr>
                </a:solidFill>
                <a:latin typeface="Times New Roman"/>
                <a:cs typeface="Times New Roman"/>
              </a:rPr>
              <a:t>world's </a:t>
            </a:r>
            <a:r>
              <a:rPr spc="-8" dirty="0">
                <a:solidFill>
                  <a:schemeClr val="accent4">
                    <a:lumMod val="75000"/>
                  </a:schemeClr>
                </a:solidFill>
                <a:latin typeface="Times New Roman"/>
                <a:cs typeface="Times New Roman"/>
              </a:rPr>
              <a:t>most </a:t>
            </a:r>
            <a:r>
              <a:rPr dirty="0">
                <a:solidFill>
                  <a:schemeClr val="accent4">
                    <a:lumMod val="75000"/>
                  </a:schemeClr>
                </a:solidFill>
                <a:latin typeface="Times New Roman"/>
                <a:cs typeface="Times New Roman"/>
              </a:rPr>
              <a:t>popular </a:t>
            </a:r>
            <a:r>
              <a:rPr spc="-75" dirty="0">
                <a:solidFill>
                  <a:schemeClr val="accent4">
                    <a:lumMod val="75000"/>
                  </a:schemeClr>
                </a:solidFill>
                <a:latin typeface="Times New Roman"/>
                <a:cs typeface="Times New Roman"/>
              </a:rPr>
              <a:t>WAN </a:t>
            </a:r>
            <a:r>
              <a:rPr spc="-4" dirty="0">
                <a:solidFill>
                  <a:schemeClr val="accent4">
                    <a:lumMod val="75000"/>
                  </a:schemeClr>
                </a:solidFill>
                <a:latin typeface="Times New Roman"/>
                <a:cs typeface="Times New Roman"/>
              </a:rPr>
              <a:t>is </a:t>
            </a:r>
            <a:r>
              <a:rPr dirty="0">
                <a:solidFill>
                  <a:schemeClr val="accent4">
                    <a:lumMod val="75000"/>
                  </a:schemeClr>
                </a:solidFill>
                <a:latin typeface="Times New Roman"/>
                <a:cs typeface="Times New Roman"/>
              </a:rPr>
              <a:t>the</a:t>
            </a:r>
            <a:r>
              <a:rPr spc="53" dirty="0">
                <a:solidFill>
                  <a:schemeClr val="accent4">
                    <a:lumMod val="75000"/>
                  </a:schemeClr>
                </a:solidFill>
                <a:latin typeface="Times New Roman"/>
                <a:cs typeface="Times New Roman"/>
              </a:rPr>
              <a:t> </a:t>
            </a:r>
            <a:r>
              <a:rPr dirty="0">
                <a:solidFill>
                  <a:schemeClr val="accent4">
                    <a:lumMod val="75000"/>
                  </a:schemeClr>
                </a:solidFill>
                <a:latin typeface="Times New Roman"/>
                <a:cs typeface="Times New Roman"/>
              </a:rPr>
              <a:t>Internet.</a:t>
            </a:r>
          </a:p>
        </p:txBody>
      </p:sp>
      <p:sp>
        <p:nvSpPr>
          <p:cNvPr id="4" name="object 4"/>
          <p:cNvSpPr/>
          <p:nvPr/>
        </p:nvSpPr>
        <p:spPr>
          <a:xfrm>
            <a:off x="293914" y="1809750"/>
            <a:ext cx="2362580" cy="190423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1191133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1520428"/>
          </a:xfrm>
        </p:spPr>
        <p:txBody>
          <a:bodyPr/>
          <a:lstStyle/>
          <a:p>
            <a:pPr marL="0" indent="0">
              <a:buNone/>
            </a:pPr>
            <a:r>
              <a:rPr lang="en-US" sz="1800" dirty="0">
                <a:solidFill>
                  <a:schemeClr val="tx1"/>
                </a:solidFill>
              </a:rPr>
              <a:t>Step-1 :-  Check Discovery</a:t>
            </a:r>
          </a:p>
          <a:p>
            <a:pPr marL="0" indent="0">
              <a:buNone/>
            </a:pPr>
            <a:r>
              <a:rPr lang="en-US" sz="1800" dirty="0">
                <a:solidFill>
                  <a:schemeClr val="tx1"/>
                </a:solidFill>
              </a:rPr>
              <a:t>Step-2 :-  Check Firewall</a:t>
            </a:r>
          </a:p>
          <a:p>
            <a:pPr marL="0" indent="0">
              <a:buNone/>
            </a:pPr>
            <a:r>
              <a:rPr lang="en-US" sz="1800" dirty="0">
                <a:solidFill>
                  <a:schemeClr val="tx1"/>
                </a:solidFill>
              </a:rPr>
              <a:t>Step-3 :-  Check IP Address</a:t>
            </a:r>
          </a:p>
          <a:p>
            <a:pPr marL="0" indent="0">
              <a:buNone/>
            </a:pPr>
            <a:r>
              <a:rPr lang="en-US" sz="1800" dirty="0">
                <a:solidFill>
                  <a:schemeClr val="tx1"/>
                </a:solidFill>
              </a:rPr>
              <a:t>Step-4 :-  Check Host and Medium</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IN" sz="1800" dirty="0">
              <a:solidFill>
                <a:schemeClr val="tx1"/>
              </a:solidFill>
            </a:endParaRPr>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257550"/>
            <a:ext cx="8229600" cy="1683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t>Step-1 :-  Goto services.msc</a:t>
            </a:r>
          </a:p>
          <a:p>
            <a:pPr marL="0" indent="0">
              <a:buFontTx/>
              <a:buNone/>
            </a:pPr>
            <a:r>
              <a:rPr lang="en-US" sz="1800" kern="0" dirty="0"/>
              <a:t>Step-2 :-  Check Printer Spooler Service</a:t>
            </a:r>
          </a:p>
          <a:p>
            <a:pPr marL="0" indent="0">
              <a:buFontTx/>
              <a:buNone/>
            </a:pPr>
            <a:r>
              <a:rPr lang="en-US" sz="1800" kern="0" dirty="0"/>
              <a:t>Step-3 :-  Restart it</a:t>
            </a:r>
          </a:p>
          <a:p>
            <a:pPr marL="0" indent="0">
              <a:buFontTx/>
              <a:buNone/>
            </a:pPr>
            <a:r>
              <a:rPr lang="en-US" sz="1800" kern="0" dirty="0"/>
              <a:t>Step-4 :-  Now give Printing Command</a:t>
            </a:r>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1596628"/>
          </a:xfrm>
        </p:spPr>
        <p:txBody>
          <a:bodyPr/>
          <a:lstStyle/>
          <a:p>
            <a:pPr marL="0" indent="0">
              <a:buNone/>
            </a:pPr>
            <a:r>
              <a:rPr lang="en-US" sz="1800" dirty="0">
                <a:solidFill>
                  <a:schemeClr val="tx1"/>
                </a:solidFill>
              </a:rPr>
              <a:t>Step-1 :-  Check Adapters and Ports</a:t>
            </a:r>
          </a:p>
          <a:p>
            <a:pPr marL="0" indent="0">
              <a:buNone/>
            </a:pPr>
            <a:r>
              <a:rPr lang="en-US" sz="1800" dirty="0">
                <a:solidFill>
                  <a:schemeClr val="tx1"/>
                </a:solidFill>
              </a:rPr>
              <a:t>Step-2 :-  Check Physical Connectivity like wires, router &amp; switch</a:t>
            </a:r>
          </a:p>
          <a:p>
            <a:pPr marL="0" indent="0">
              <a:buNone/>
            </a:pPr>
            <a:r>
              <a:rPr lang="en-US" sz="1800" dirty="0">
                <a:solidFill>
                  <a:schemeClr val="tx1"/>
                </a:solidFill>
              </a:rPr>
              <a:t>Step-3 :-  Restart your Network devices and System</a:t>
            </a:r>
          </a:p>
          <a:p>
            <a:pPr marL="0" indent="0">
              <a:buNone/>
            </a:pPr>
            <a:r>
              <a:rPr lang="en-US" sz="1800" dirty="0">
                <a:solidFill>
                  <a:schemeClr val="tx1"/>
                </a:solidFill>
              </a:rPr>
              <a:t>Step-4 :-  Try to Check Default in Cable Line</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IN" sz="1800" dirty="0">
              <a:solidFill>
                <a:schemeClr val="tx1"/>
              </a:solidFill>
            </a:endParaRPr>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257550"/>
            <a:ext cx="8229600" cy="154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t>Step-1 :-  Check with Ping in another Device after Shutdown</a:t>
            </a:r>
          </a:p>
          <a:p>
            <a:pPr marL="0" indent="0">
              <a:buFontTx/>
              <a:buNone/>
            </a:pPr>
            <a:r>
              <a:rPr lang="en-US" sz="1800" kern="0" dirty="0"/>
              <a:t>Step-2 :-  If it is Pinging Change your IP</a:t>
            </a:r>
          </a:p>
          <a:p>
            <a:pPr marL="0" indent="0">
              <a:buFontTx/>
              <a:buNone/>
            </a:pPr>
            <a:r>
              <a:rPr lang="en-US" sz="1800" kern="0" dirty="0"/>
              <a:t>Step-3 :-  Goto ncpa.cpl and select adapter and ipv4 or ipv6</a:t>
            </a:r>
          </a:p>
          <a:p>
            <a:pPr marL="0" indent="0">
              <a:buFontTx/>
              <a:buNone/>
            </a:pPr>
            <a:r>
              <a:rPr lang="en-US" sz="1800" kern="0" dirty="0"/>
              <a:t>Step-4 :-  Now give a new Unique Supported Static IP </a:t>
            </a:r>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750"/>
            <a:ext cx="8229600" cy="857250"/>
          </a:xfrm>
        </p:spPr>
        <p:txBody>
          <a:bodyPr/>
          <a:lstStyle/>
          <a:p>
            <a:r>
              <a:rPr lang="en-US" b="1" dirty="0">
                <a:solidFill>
                  <a:srgbClr val="FFC000"/>
                </a:solidFill>
                <a:effectLst>
                  <a:outerShdw blurRad="38100" dist="38100" dir="2700000" algn="tl">
                    <a:srgbClr val="000000">
                      <a:alpha val="43137"/>
                    </a:srgbClr>
                  </a:outerShdw>
                </a:effectLst>
              </a:rPr>
              <a:t>Pra</a:t>
            </a:r>
            <a:r>
              <a:rPr lang="en-US" b="1" dirty="0">
                <a:solidFill>
                  <a:schemeClr val="bg1"/>
                </a:solidFill>
                <a:effectLst>
                  <a:outerShdw blurRad="38100" dist="38100" dir="2700000" algn="tl">
                    <a:srgbClr val="000000">
                      <a:alpha val="43137"/>
                    </a:srgbClr>
                  </a:outerShdw>
                </a:effectLst>
              </a:rPr>
              <a:t>cti</a:t>
            </a:r>
            <a:r>
              <a:rPr lang="en-US" b="1" dirty="0">
                <a:solidFill>
                  <a:srgbClr val="00B050"/>
                </a:solidFill>
                <a:effectLst>
                  <a:outerShdw blurRad="38100" dist="38100" dir="2700000" algn="tl">
                    <a:srgbClr val="000000">
                      <a:alpha val="43137"/>
                    </a:srgbClr>
                  </a:outerShdw>
                </a:effectLst>
              </a:rPr>
              <a:t>cal</a:t>
            </a:r>
            <a:endParaRPr lang="en-IN" b="1" dirty="0">
              <a:solidFill>
                <a:srgbClr val="00B050"/>
              </a:solidFill>
              <a:effectLst>
                <a:outerShdw blurRad="38100" dist="38100" dir="2700000" algn="tl">
                  <a:srgbClr val="000000">
                    <a:alpha val="43137"/>
                  </a:srgbClr>
                </a:outerShdw>
              </a:effectLst>
            </a:endParaRPr>
          </a:p>
        </p:txBody>
      </p:sp>
      <p:sp>
        <p:nvSpPr>
          <p:cNvPr id="4" name="Content Placeholder 2"/>
          <p:cNvSpPr txBox="1">
            <a:spLocks/>
          </p:cNvSpPr>
          <p:nvPr/>
        </p:nvSpPr>
        <p:spPr bwMode="auto">
          <a:xfrm>
            <a:off x="533400" y="1352550"/>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mj-lt"/>
              <a:buAutoNum type="arabicPeriod"/>
            </a:pPr>
            <a:r>
              <a:rPr lang="en-US" sz="2000" kern="0" dirty="0"/>
              <a:t>Folder Sharing in Network</a:t>
            </a:r>
          </a:p>
          <a:p>
            <a:pPr>
              <a:buFont typeface="+mj-lt"/>
              <a:buAutoNum type="arabicPeriod"/>
            </a:pPr>
            <a:r>
              <a:rPr lang="en-US" sz="2000" kern="0" dirty="0"/>
              <a:t>Remote Desktop Connection</a:t>
            </a:r>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IN" sz="1800" kern="0" dirty="0"/>
          </a:p>
        </p:txBody>
      </p:sp>
      <p:sp>
        <p:nvSpPr>
          <p:cNvPr id="5" name="Title 1"/>
          <p:cNvSpPr txBox="1">
            <a:spLocks/>
          </p:cNvSpPr>
          <p:nvPr/>
        </p:nvSpPr>
        <p:spPr bwMode="auto">
          <a:xfrm>
            <a:off x="381000" y="252061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BONUS</a:t>
            </a:r>
            <a:endParaRPr lang="en-IN"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Content Placeholder 2"/>
          <p:cNvSpPr txBox="1">
            <a:spLocks/>
          </p:cNvSpPr>
          <p:nvPr/>
        </p:nvSpPr>
        <p:spPr bwMode="auto">
          <a:xfrm>
            <a:off x="533400" y="3375087"/>
            <a:ext cx="8229600" cy="188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en-US" sz="2000" kern="0" dirty="0"/>
              <a:t>50 Computer Related Fullforms </a:t>
            </a:r>
          </a:p>
          <a:p>
            <a:pPr marL="0" indent="0">
              <a:buFontTx/>
              <a:buNone/>
            </a:pPr>
            <a:r>
              <a:rPr lang="en-US" sz="1800" kern="0" dirty="0"/>
              <a:t>All helping RUN Commands</a:t>
            </a:r>
          </a:p>
          <a:p>
            <a:pPr marL="0" indent="0">
              <a:buFontTx/>
              <a:buNone/>
            </a:pPr>
            <a:r>
              <a:rPr lang="en-US" sz="1800" kern="0" dirty="0"/>
              <a:t>CMD Commands for Networking link in Description</a:t>
            </a:r>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IN" sz="1800" kern="0" dirty="0"/>
          </a:p>
        </p:txBody>
      </p:sp>
    </p:spTree>
    <p:extLst>
      <p:ext uri="{BB962C8B-B14F-4D97-AF65-F5344CB8AC3E}">
        <p14:creationId xmlns:p14="http://schemas.microsoft.com/office/powerpoint/2010/main" val="1948825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normAutofit fontScale="70000" lnSpcReduction="20000"/>
          </a:bodyPr>
          <a:lstStyle/>
          <a:p>
            <a:r>
              <a:rPr lang="en-IN" sz="1800" dirty="0">
                <a:solidFill>
                  <a:schemeClr val="tx1"/>
                </a:solidFill>
              </a:rPr>
              <a:t>LAN   -  Local Area Network </a:t>
            </a:r>
          </a:p>
          <a:p>
            <a:r>
              <a:rPr lang="en-IN" sz="1800" dirty="0">
                <a:solidFill>
                  <a:schemeClr val="tx1"/>
                </a:solidFill>
              </a:rPr>
              <a:t>MAN  -  Metropolitan Area Network </a:t>
            </a:r>
          </a:p>
          <a:p>
            <a:r>
              <a:rPr lang="en-IN" sz="1800" dirty="0">
                <a:solidFill>
                  <a:schemeClr val="tx1"/>
                </a:solidFill>
              </a:rPr>
              <a:t>WAN  -  Wide Area Network </a:t>
            </a:r>
          </a:p>
          <a:p>
            <a:r>
              <a:rPr lang="en-IN" sz="1800" dirty="0">
                <a:solidFill>
                  <a:schemeClr val="tx1"/>
                </a:solidFill>
              </a:rPr>
              <a:t>PAN  -  Personal Area Network </a:t>
            </a:r>
          </a:p>
          <a:p>
            <a:r>
              <a:rPr lang="en-IN" sz="1800" dirty="0">
                <a:solidFill>
                  <a:schemeClr val="tx1"/>
                </a:solidFill>
              </a:rPr>
              <a:t>NIU  - Network Interface Unit </a:t>
            </a:r>
          </a:p>
          <a:p>
            <a:r>
              <a:rPr lang="en-IN" sz="1800" dirty="0">
                <a:solidFill>
                  <a:schemeClr val="tx1"/>
                </a:solidFill>
              </a:rPr>
              <a:t>NIC  -  Network Interface Card </a:t>
            </a:r>
          </a:p>
          <a:p>
            <a:r>
              <a:rPr lang="en-IN" sz="1800" dirty="0">
                <a:solidFill>
                  <a:schemeClr val="tx1"/>
                </a:solidFill>
              </a:rPr>
              <a:t>MAC  -  Media Access Control </a:t>
            </a:r>
          </a:p>
          <a:p>
            <a:r>
              <a:rPr lang="en-IN" sz="1800" dirty="0">
                <a:solidFill>
                  <a:schemeClr val="tx1"/>
                </a:solidFill>
              </a:rPr>
              <a:t>TCP  -  Transmission Control Protocol </a:t>
            </a:r>
          </a:p>
          <a:p>
            <a:r>
              <a:rPr lang="en-IN" sz="1800" dirty="0">
                <a:solidFill>
                  <a:schemeClr val="tx1"/>
                </a:solidFill>
              </a:rPr>
              <a:t>IP  -  Internet Protocol </a:t>
            </a:r>
          </a:p>
          <a:p>
            <a:r>
              <a:rPr lang="en-IN" sz="1800" dirty="0">
                <a:solidFill>
                  <a:schemeClr val="tx1"/>
                </a:solidFill>
              </a:rPr>
              <a:t>Bps  -  Bits Per Second </a:t>
            </a:r>
          </a:p>
          <a:p>
            <a:r>
              <a:rPr lang="en-IN" sz="1800" dirty="0">
                <a:solidFill>
                  <a:schemeClr val="tx1"/>
                </a:solidFill>
              </a:rPr>
              <a:t>gbps  -  Gigabyte Per Second </a:t>
            </a:r>
          </a:p>
          <a:p>
            <a:r>
              <a:rPr lang="en-IN" sz="1800" dirty="0">
                <a:solidFill>
                  <a:schemeClr val="tx1"/>
                </a:solidFill>
              </a:rPr>
              <a:t>KHz  -  kilohertz</a:t>
            </a: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Electronic Mail </a:t>
            </a:r>
          </a:p>
          <a:p>
            <a:pPr marL="285750" indent="-285750">
              <a:buFont typeface="Arial" panose="020B0604020202020204" pitchFamily="34" charset="0"/>
              <a:buChar char="•"/>
            </a:pPr>
            <a:r>
              <a:rPr lang="en-IN" dirty="0">
                <a:solidFill>
                  <a:schemeClr val="bg1"/>
                </a:solidFill>
              </a:rPr>
              <a:t>HTML  -  Hyper Text Markup Language</a:t>
            </a:r>
          </a:p>
          <a:p>
            <a:pPr marL="285750" indent="-285750">
              <a:buFont typeface="Arial" panose="020B0604020202020204" pitchFamily="34" charset="0"/>
              <a:buChar char="•"/>
            </a:pPr>
            <a:r>
              <a:rPr lang="en-IN" dirty="0">
                <a:solidFill>
                  <a:schemeClr val="bg1"/>
                </a:solidFill>
              </a:rPr>
              <a:t>STP  -  Shielded Twisted pair </a:t>
            </a:r>
          </a:p>
          <a:p>
            <a:pPr marL="285750" indent="-285750">
              <a:buFont typeface="Arial" panose="020B0604020202020204" pitchFamily="34" charset="0"/>
              <a:buChar char="•"/>
            </a:pPr>
            <a:r>
              <a:rPr lang="en-IN" dirty="0">
                <a:solidFill>
                  <a:schemeClr val="bg1"/>
                </a:solidFill>
              </a:rPr>
              <a:t>UTP  -  Unshielded Twisted pair </a:t>
            </a:r>
          </a:p>
          <a:p>
            <a:pPr marL="285750" indent="-285750">
              <a:buFont typeface="Arial" panose="020B0604020202020204" pitchFamily="34" charset="0"/>
              <a:buChar char="•"/>
            </a:pPr>
            <a:r>
              <a:rPr lang="en-IN" dirty="0">
                <a:solidFill>
                  <a:schemeClr val="bg1"/>
                </a:solidFill>
              </a:rPr>
              <a:t>URL  -  Uniform Resource Locator </a:t>
            </a:r>
          </a:p>
          <a:p>
            <a:pPr marL="285750" indent="-285750">
              <a:buFont typeface="Arial" panose="020B0604020202020204" pitchFamily="34" charset="0"/>
              <a:buChar char="•"/>
            </a:pPr>
            <a:r>
              <a:rPr lang="en-IN" dirty="0">
                <a:solidFill>
                  <a:schemeClr val="bg1"/>
                </a:solidFill>
              </a:rPr>
              <a:t>WWW   -  World Wide Web </a:t>
            </a:r>
          </a:p>
          <a:p>
            <a:pPr marL="285750" indent="-285750">
              <a:buFont typeface="Arial" panose="020B0604020202020204" pitchFamily="34" charset="0"/>
              <a:buChar char="•"/>
            </a:pPr>
            <a:r>
              <a:rPr lang="en-IN" dirty="0">
                <a:solidFill>
                  <a:schemeClr val="bg1"/>
                </a:solidFill>
              </a:rPr>
              <a:t>ISP  -  Internet Service Provider </a:t>
            </a:r>
          </a:p>
          <a:p>
            <a:pPr marL="285750" indent="-285750">
              <a:buFont typeface="Arial" panose="020B0604020202020204" pitchFamily="34" charset="0"/>
              <a:buChar char="•"/>
            </a:pPr>
            <a:r>
              <a:rPr lang="en-IN" dirty="0">
                <a:solidFill>
                  <a:schemeClr val="bg1"/>
                </a:solidFill>
              </a:rPr>
              <a:t>HTTP  -  Hyper Text Transfer Protocol </a:t>
            </a:r>
          </a:p>
          <a:p>
            <a:pPr marL="285750" indent="-285750">
              <a:buFont typeface="Arial" panose="020B0604020202020204" pitchFamily="34" charset="0"/>
              <a:buChar char="•"/>
            </a:pPr>
            <a:r>
              <a:rPr lang="en-IN" dirty="0">
                <a:solidFill>
                  <a:schemeClr val="bg1"/>
                </a:solidFill>
              </a:rPr>
              <a:t>PPP  -  Point to Point Protocol </a:t>
            </a:r>
          </a:p>
          <a:p>
            <a:pPr marL="285750" indent="-285750">
              <a:buFont typeface="Arial" panose="020B0604020202020204" pitchFamily="34" charset="0"/>
              <a:buChar char="•"/>
            </a:pPr>
            <a:r>
              <a:rPr lang="en-IN" dirty="0">
                <a:solidFill>
                  <a:schemeClr val="bg1"/>
                </a:solidFill>
              </a:rPr>
              <a:t>TCP  -  Transmission Control Protocol </a:t>
            </a:r>
          </a:p>
          <a:p>
            <a:pPr marL="285750" indent="-285750">
              <a:buFont typeface="Arial" panose="020B0604020202020204" pitchFamily="34" charset="0"/>
              <a:buChar char="•"/>
            </a:pPr>
            <a:r>
              <a:rPr lang="en-IN" dirty="0">
                <a:solidFill>
                  <a:schemeClr val="bg1"/>
                </a:solidFill>
              </a:rPr>
              <a:t>NTP  -  Network Time Protocol</a:t>
            </a:r>
          </a:p>
          <a:p>
            <a:pPr marL="285750" indent="-285750">
              <a:buFont typeface="Arial" panose="020B0604020202020204" pitchFamily="34" charset="0"/>
              <a:buChar char="•"/>
            </a:pPr>
            <a:r>
              <a:rPr lang="en-IN" dirty="0">
                <a:solidFill>
                  <a:schemeClr val="bg1"/>
                </a:solidFill>
              </a:rPr>
              <a:t>SMTP  -  Simple Mail Transfer Protocol</a:t>
            </a:r>
          </a:p>
          <a:p>
            <a:pPr marL="285750" indent="-285750">
              <a:buFont typeface="Arial" panose="020B0604020202020204" pitchFamily="34" charset="0"/>
              <a:buChar char="•"/>
            </a:pPr>
            <a:r>
              <a:rPr lang="en-IN" dirty="0">
                <a:solidFill>
                  <a:schemeClr val="bg1"/>
                </a:solidFill>
              </a:rPr>
              <a:t>POP  -  Post Office Protocol </a:t>
            </a:r>
          </a:p>
          <a:p>
            <a:pPr marL="285750" indent="-285750">
              <a:buFont typeface="Arial" panose="020B0604020202020204" pitchFamily="34" charset="0"/>
              <a:buChar char="•"/>
            </a:pPr>
            <a:r>
              <a:rPr lang="en-IN" dirty="0">
                <a:solidFill>
                  <a:schemeClr val="bg1"/>
                </a:solidFill>
              </a:rPr>
              <a:t>IMAP  -  Internet Mail Access Protocol </a:t>
            </a:r>
          </a:p>
        </p:txBody>
      </p:sp>
    </p:spTree>
    <p:extLst>
      <p:ext uri="{BB962C8B-B14F-4D97-AF65-F5344CB8AC3E}">
        <p14:creationId xmlns:p14="http://schemas.microsoft.com/office/powerpoint/2010/main" val="1805267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normAutofit fontScale="62500" lnSpcReduction="20000"/>
          </a:bodyPr>
          <a:lstStyle/>
          <a:p>
            <a:r>
              <a:rPr lang="en-IN" sz="1800" dirty="0">
                <a:solidFill>
                  <a:schemeClr val="tx1"/>
                </a:solidFill>
              </a:rPr>
              <a:t>Telnet  -  Terminal Network </a:t>
            </a:r>
          </a:p>
          <a:p>
            <a:r>
              <a:rPr lang="en-IN" sz="1800" dirty="0">
                <a:solidFill>
                  <a:schemeClr val="tx1"/>
                </a:solidFill>
              </a:rPr>
              <a:t>VoIP  -  Voice over Internet Protocol </a:t>
            </a:r>
          </a:p>
          <a:p>
            <a:r>
              <a:rPr lang="en-IN" sz="1800" dirty="0">
                <a:solidFill>
                  <a:schemeClr val="tx1"/>
                </a:solidFill>
              </a:rPr>
              <a:t>SIP  -  Session Initiation Protocol </a:t>
            </a:r>
          </a:p>
          <a:p>
            <a:r>
              <a:rPr lang="en-IN" sz="1800" dirty="0">
                <a:solidFill>
                  <a:schemeClr val="tx1"/>
                </a:solidFill>
              </a:rPr>
              <a:t>Wi-Fi  -  Wireless Fidelity </a:t>
            </a:r>
          </a:p>
          <a:p>
            <a:r>
              <a:rPr lang="en-IN" sz="1800" dirty="0">
                <a:solidFill>
                  <a:schemeClr val="tx1"/>
                </a:solidFill>
              </a:rPr>
              <a:t>GSM  -  Global system for mobile comm</a:t>
            </a:r>
          </a:p>
          <a:p>
            <a:r>
              <a:rPr lang="en-IN" sz="1800" dirty="0">
                <a:solidFill>
                  <a:schemeClr val="tx1"/>
                </a:solidFill>
              </a:rPr>
              <a:t>GPRS  -  General Packet Radio Service </a:t>
            </a:r>
          </a:p>
          <a:p>
            <a:r>
              <a:rPr lang="en-IN" sz="1800" dirty="0">
                <a:solidFill>
                  <a:schemeClr val="tx1"/>
                </a:solidFill>
              </a:rPr>
              <a:t>CDMA  -  Code Division Multiple Access</a:t>
            </a:r>
          </a:p>
          <a:p>
            <a:r>
              <a:rPr lang="en-IN" sz="1800" dirty="0">
                <a:solidFill>
                  <a:schemeClr val="tx1"/>
                </a:solidFill>
              </a:rPr>
              <a:t>WLL  -  Wireless in Local Loop </a:t>
            </a:r>
          </a:p>
          <a:p>
            <a:r>
              <a:rPr lang="en-IN" sz="1800" dirty="0">
                <a:solidFill>
                  <a:schemeClr val="tx1"/>
                </a:solidFill>
              </a:rPr>
              <a:t>3G  -  Third Generation </a:t>
            </a:r>
          </a:p>
          <a:p>
            <a:r>
              <a:rPr lang="en-IN" sz="1800" dirty="0">
                <a:solidFill>
                  <a:schemeClr val="tx1"/>
                </a:solidFill>
              </a:rPr>
              <a:t>IRC  -  Internet Relay Chat </a:t>
            </a:r>
          </a:p>
          <a:p>
            <a:r>
              <a:rPr lang="en-IN" sz="1800" dirty="0">
                <a:solidFill>
                  <a:schemeClr val="tx1"/>
                </a:solidFill>
              </a:rPr>
              <a:t>SMS  -  Short Message Service </a:t>
            </a:r>
          </a:p>
          <a:p>
            <a:r>
              <a:rPr lang="en-IN" sz="1800" dirty="0">
                <a:solidFill>
                  <a:schemeClr val="tx1"/>
                </a:solidFill>
              </a:rPr>
              <a:t>TDMA  -  Time Division Multiple Access </a:t>
            </a:r>
          </a:p>
          <a:p>
            <a:r>
              <a:rPr lang="en-IN" sz="1800" dirty="0">
                <a:solidFill>
                  <a:schemeClr val="tx1"/>
                </a:solidFill>
              </a:rPr>
              <a:t>UMTS  -  Universal 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Network File System </a:t>
            </a:r>
          </a:p>
          <a:p>
            <a:pPr marL="285750" indent="-285750">
              <a:buFont typeface="Arial" panose="020B0604020202020204" pitchFamily="34" charset="0"/>
              <a:buChar char="•"/>
            </a:pPr>
            <a:r>
              <a:rPr lang="en-IN" dirty="0">
                <a:solidFill>
                  <a:schemeClr val="bg1"/>
                </a:solidFill>
              </a:rPr>
              <a:t>RJ-45  -  Registered Jack-45 </a:t>
            </a:r>
          </a:p>
          <a:p>
            <a:pPr marL="285750" indent="-285750">
              <a:buFont typeface="Arial" panose="020B0604020202020204" pitchFamily="34" charset="0"/>
              <a:buChar char="•"/>
            </a:pPr>
            <a:r>
              <a:rPr lang="en-IN" dirty="0">
                <a:solidFill>
                  <a:schemeClr val="bg1"/>
                </a:solidFill>
              </a:rPr>
              <a:t>CD  -  Carrier Detect </a:t>
            </a:r>
          </a:p>
          <a:p>
            <a:pPr marL="285750" indent="-285750">
              <a:buFont typeface="Arial" panose="020B0604020202020204" pitchFamily="34" charset="0"/>
              <a:buChar char="•"/>
            </a:pPr>
            <a:r>
              <a:rPr lang="en-IN" dirty="0">
                <a:solidFill>
                  <a:schemeClr val="bg1"/>
                </a:solidFill>
              </a:rPr>
              <a:t>CTS  -  Clear – to-Send </a:t>
            </a:r>
          </a:p>
          <a:p>
            <a:pPr marL="285750" indent="-285750">
              <a:buFont typeface="Arial" panose="020B0604020202020204" pitchFamily="34" charset="0"/>
              <a:buChar char="•"/>
            </a:pPr>
            <a:r>
              <a:rPr lang="en-IN" dirty="0">
                <a:solidFill>
                  <a:schemeClr val="bg1"/>
                </a:solidFill>
              </a:rPr>
              <a:t>DTE  -  Data Terminal Equipment </a:t>
            </a:r>
          </a:p>
          <a:p>
            <a:pPr marL="285750" indent="-285750">
              <a:buFont typeface="Arial" panose="020B0604020202020204" pitchFamily="34" charset="0"/>
              <a:buChar char="•"/>
            </a:pPr>
            <a:r>
              <a:rPr lang="en-IN" dirty="0">
                <a:solidFill>
                  <a:schemeClr val="bg1"/>
                </a:solidFill>
              </a:rPr>
              <a:t>DCE  -  Data Communication Equipment </a:t>
            </a:r>
          </a:p>
          <a:p>
            <a:pPr marL="285750" indent="-285750">
              <a:buFont typeface="Arial" panose="020B0604020202020204" pitchFamily="34" charset="0"/>
              <a:buChar char="•"/>
            </a:pPr>
            <a:r>
              <a:rPr lang="en-IN" dirty="0">
                <a:solidFill>
                  <a:schemeClr val="bg1"/>
                </a:solidFill>
              </a:rPr>
              <a:t>DTR  -  Data Terminal Ready </a:t>
            </a:r>
          </a:p>
          <a:p>
            <a:pPr marL="285750" indent="-285750">
              <a:buFont typeface="Arial" panose="020B0604020202020204" pitchFamily="34" charset="0"/>
              <a:buChar char="•"/>
            </a:pPr>
            <a:r>
              <a:rPr lang="en-IN" dirty="0">
                <a:solidFill>
                  <a:schemeClr val="bg1"/>
                </a:solidFill>
              </a:rPr>
              <a:t>FAT  -  File Allocation Table </a:t>
            </a:r>
          </a:p>
          <a:p>
            <a:pPr marL="285750" indent="-285750">
              <a:buFont typeface="Arial" panose="020B0604020202020204" pitchFamily="34" charset="0"/>
              <a:buChar char="•"/>
            </a:pPr>
            <a:r>
              <a:rPr lang="en-IN" dirty="0">
                <a:solidFill>
                  <a:schemeClr val="bg1"/>
                </a:solidFill>
              </a:rPr>
              <a:t>DNS  -  Domain Name System </a:t>
            </a:r>
          </a:p>
          <a:p>
            <a:pPr marL="285750" indent="-285750">
              <a:buFont typeface="Arial" panose="020B0604020202020204" pitchFamily="34" charset="0"/>
              <a:buChar char="•"/>
            </a:pPr>
            <a:r>
              <a:rPr lang="en-IN" dirty="0">
                <a:solidFill>
                  <a:schemeClr val="bg1"/>
                </a:solidFill>
              </a:rPr>
              <a:t>PING  -  Packet InterNet Groper </a:t>
            </a:r>
          </a:p>
          <a:p>
            <a:pPr marL="285750" indent="-285750">
              <a:buFont typeface="Arial" panose="020B0604020202020204" pitchFamily="34" charset="0"/>
              <a:buChar char="•"/>
            </a:pPr>
            <a:r>
              <a:rPr lang="en-IN" dirty="0">
                <a:solidFill>
                  <a:schemeClr val="bg1"/>
                </a:solidFill>
              </a:rPr>
              <a:t>W3C  -  World Wide Web Consortium </a:t>
            </a:r>
          </a:p>
          <a:p>
            <a:pPr marL="285750" indent="-285750">
              <a:buFont typeface="Arial" panose="020B0604020202020204" pitchFamily="34" charset="0"/>
              <a:buChar char="•"/>
            </a:pPr>
            <a:r>
              <a:rPr lang="en-US" dirty="0">
                <a:solidFill>
                  <a:schemeClr val="bg1"/>
                </a:solidFill>
              </a:rPr>
              <a:t>ARP </a:t>
            </a:r>
            <a:r>
              <a:rPr lang="en-IN" dirty="0">
                <a:solidFill>
                  <a:schemeClr val="bg1"/>
                </a:solidFill>
              </a:rPr>
              <a:t> -  </a:t>
            </a:r>
            <a:r>
              <a:rPr lang="en-US" dirty="0">
                <a:solidFill>
                  <a:schemeClr val="bg1"/>
                </a:solidFill>
              </a:rPr>
              <a:t>Address Reolution Protocol</a:t>
            </a:r>
          </a:p>
          <a:p>
            <a:pPr marL="285750" indent="-285750">
              <a:buFont typeface="Arial" panose="020B0604020202020204" pitchFamily="34" charset="0"/>
              <a:buChar char="•"/>
            </a:pPr>
            <a:r>
              <a:rPr lang="en-US" dirty="0">
                <a:solidFill>
                  <a:schemeClr val="bg1"/>
                </a:solidFill>
              </a:rPr>
              <a:t>RARP </a:t>
            </a:r>
            <a:r>
              <a:rPr lang="en-IN" dirty="0">
                <a:solidFill>
                  <a:schemeClr val="bg1"/>
                </a:solidFill>
              </a:rPr>
              <a:t> -  </a:t>
            </a:r>
            <a:r>
              <a:rPr lang="en-US" dirty="0">
                <a:solidFill>
                  <a:schemeClr val="bg1"/>
                </a:solidFill>
              </a:rPr>
              <a:t>Rev. Address Reolution Prot.</a:t>
            </a:r>
            <a:endParaRPr lang="en-IN" dirty="0">
              <a:solidFill>
                <a:schemeClr val="bg1"/>
              </a:solidFill>
            </a:endParaRPr>
          </a:p>
        </p:txBody>
      </p:sp>
    </p:spTree>
    <p:extLst>
      <p:ext uri="{BB962C8B-B14F-4D97-AF65-F5344CB8AC3E}">
        <p14:creationId xmlns:p14="http://schemas.microsoft.com/office/powerpoint/2010/main" val="30890443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a:solidFill>
                  <a:schemeClr val="tx1"/>
                </a:solidFill>
              </a:rPr>
              <a:t>Ncpa.cpl   -   For Network Adapters</a:t>
            </a:r>
          </a:p>
          <a:p>
            <a:r>
              <a:rPr lang="en-US" sz="2000" dirty="0">
                <a:solidFill>
                  <a:schemeClr val="tx1"/>
                </a:solidFill>
              </a:rPr>
              <a:t>Firewall.cpl   -  For Windows Firewall Settings</a:t>
            </a:r>
          </a:p>
          <a:p>
            <a:r>
              <a:rPr lang="en-US" sz="2000" dirty="0">
                <a:solidFill>
                  <a:schemeClr val="tx1"/>
                </a:solidFill>
              </a:rPr>
              <a:t>Services.cpl   -   For Getting Windows Sercices</a:t>
            </a:r>
          </a:p>
          <a:p>
            <a:r>
              <a:rPr lang="en-US" sz="2000" dirty="0">
                <a:solidFill>
                  <a:schemeClr val="tx1"/>
                </a:solidFill>
              </a:rPr>
              <a:t>Devmgmt.msc   -   For Device Management Settings</a:t>
            </a:r>
          </a:p>
          <a:p>
            <a:r>
              <a:rPr lang="en-US" sz="2000" dirty="0">
                <a:solidFill>
                  <a:schemeClr val="tx1"/>
                </a:solidFill>
              </a:rPr>
              <a:t>Mstsc   -    For Remote Desktop Connection</a:t>
            </a:r>
          </a:p>
          <a:p>
            <a:r>
              <a:rPr lang="en-US" sz="2000" dirty="0">
                <a:solidFill>
                  <a:schemeClr val="tx1"/>
                </a:solidFill>
              </a:rPr>
              <a:t>Msra   -  For Windows Remote Assistance</a:t>
            </a:r>
          </a:p>
          <a:p>
            <a:r>
              <a:rPr lang="en-IN" sz="2000" dirty="0">
                <a:solidFill>
                  <a:schemeClr val="tx1"/>
                </a:solidFill>
              </a:rPr>
              <a:t>gpedit.msc   -   For Windows Policies Settings</a:t>
            </a:r>
          </a:p>
          <a:p>
            <a:endParaRPr lang="en-IN" sz="2000" dirty="0">
              <a:solidFill>
                <a:schemeClr val="tx1"/>
              </a:solidFill>
            </a:endParaRPr>
          </a:p>
          <a:p>
            <a:endParaRPr lang="en-US" sz="2000"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114199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962150"/>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5400" b="1" kern="0" dirty="0">
                <a:solidFill>
                  <a:schemeClr val="tx1">
                    <a:lumMod val="50000"/>
                    <a:lumOff val="50000"/>
                  </a:schemeClr>
                </a:solidFill>
                <a:effectLst>
                  <a:outerShdw blurRad="38100" dist="38100" dir="2700000" algn="tl">
                    <a:srgbClr val="000000">
                      <a:alpha val="43137"/>
                    </a:srgbClr>
                  </a:outerShdw>
                </a:effectLst>
              </a:rPr>
              <a:t>RAHUL- Nj</a:t>
            </a:r>
            <a:endParaRPr lang="en-IN" sz="5400" b="1" kern="0"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098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40331"/>
            <a:ext cx="5552313" cy="563616"/>
          </a:xfrm>
          <a:prstGeom prst="rect">
            <a:avLst/>
          </a:prstGeom>
        </p:spPr>
        <p:txBody>
          <a:bodyPr vert="horz" wrap="square" lIns="0" tIns="9525" rIns="0" bIns="0" rtlCol="0">
            <a:spAutoFit/>
          </a:bodyPr>
          <a:lstStyle/>
          <a:p>
            <a:pPr marL="9525">
              <a:spcBef>
                <a:spcPts val="75"/>
              </a:spcBef>
            </a:pPr>
            <a:r>
              <a:rPr sz="4000" spc="-4" dirty="0">
                <a:solidFill>
                  <a:schemeClr val="accent4">
                    <a:lumMod val="75000"/>
                  </a:schemeClr>
                </a:solidFill>
                <a:latin typeface="Hobo Std" pitchFamily="34" charset="0"/>
              </a:rPr>
              <a:t>Advantages of</a:t>
            </a:r>
            <a:r>
              <a:rPr sz="4000" spc="-19" dirty="0">
                <a:solidFill>
                  <a:schemeClr val="accent4">
                    <a:lumMod val="75000"/>
                  </a:schemeClr>
                </a:solidFill>
                <a:latin typeface="Hobo Std" pitchFamily="34" charset="0"/>
              </a:rPr>
              <a:t> </a:t>
            </a:r>
            <a:r>
              <a:rPr lang="en-US" sz="4000" spc="-4" dirty="0">
                <a:solidFill>
                  <a:schemeClr val="accent4">
                    <a:lumMod val="75000"/>
                  </a:schemeClr>
                </a:solidFill>
                <a:latin typeface="Hobo Std" pitchFamily="34" charset="0"/>
              </a:rPr>
              <a:t>W</a:t>
            </a:r>
            <a:r>
              <a:rPr sz="4000" spc="-4" dirty="0">
                <a:solidFill>
                  <a:schemeClr val="accent4">
                    <a:lumMod val="75000"/>
                  </a:schemeClr>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Speed</a:t>
            </a:r>
          </a:p>
          <a:p>
            <a:pPr marL="9525">
              <a:spcBef>
                <a:spcPts val="746"/>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Cost</a:t>
            </a:r>
          </a:p>
          <a:p>
            <a:pPr marL="9525">
              <a:spcBef>
                <a:spcPts val="758"/>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Security</a:t>
            </a:r>
          </a:p>
          <a:p>
            <a:pPr marL="9525">
              <a:spcBef>
                <a:spcPts val="746"/>
              </a:spcBef>
              <a:tabLst>
                <a:tab pos="266700" algn="l"/>
              </a:tabLst>
            </a:pPr>
            <a:r>
              <a:rPr sz="1400" spc="263" dirty="0">
                <a:solidFill>
                  <a:schemeClr val="accent4">
                    <a:lumMod val="75000"/>
                  </a:schemeClr>
                </a:solidFill>
                <a:latin typeface="Arial"/>
                <a:cs typeface="Arial"/>
              </a:rPr>
              <a:t>	</a:t>
            </a:r>
            <a:r>
              <a:rPr dirty="0">
                <a:solidFill>
                  <a:schemeClr val="accent4">
                    <a:lumMod val="75000"/>
                  </a:schemeClr>
                </a:solidFill>
                <a:latin typeface="Times New Roman"/>
                <a:cs typeface="Times New Roman"/>
              </a:rPr>
              <a:t>Resource</a:t>
            </a:r>
            <a:r>
              <a:rPr spc="-68" dirty="0">
                <a:solidFill>
                  <a:schemeClr val="accent4">
                    <a:lumMod val="75000"/>
                  </a:schemeClr>
                </a:solidFill>
                <a:latin typeface="Times New Roman"/>
                <a:cs typeface="Times New Roman"/>
              </a:rPr>
              <a:t> </a:t>
            </a:r>
            <a:r>
              <a:rPr dirty="0">
                <a:solidFill>
                  <a:schemeClr val="accent4">
                    <a:lumMod val="75000"/>
                  </a:schemeClr>
                </a:solidFill>
                <a:latin typeface="Times New Roman"/>
                <a:cs typeface="Times New Roman"/>
              </a:rPr>
              <a:t>Sharing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438150"/>
            <a:ext cx="5664041" cy="452816"/>
          </a:xfrm>
          <a:prstGeom prst="rect">
            <a:avLst/>
          </a:prstGeom>
        </p:spPr>
        <p:txBody>
          <a:bodyPr vert="horz" wrap="square" lIns="0" tIns="9525" rIns="0" bIns="0" rtlCol="0">
            <a:spAutoFit/>
          </a:bodyPr>
          <a:lstStyle/>
          <a:p>
            <a:pPr marL="9525">
              <a:spcBef>
                <a:spcPts val="75"/>
              </a:spcBef>
            </a:pPr>
            <a:r>
              <a:rPr lang="en-US" sz="3200" spc="-4" dirty="0">
                <a:solidFill>
                  <a:schemeClr val="accent4">
                    <a:lumMod val="75000"/>
                  </a:schemeClr>
                </a:solidFill>
                <a:latin typeface="Hobo Std" pitchFamily="34" charset="0"/>
              </a:rPr>
              <a:t>Campus</a:t>
            </a:r>
            <a:r>
              <a:rPr sz="3200" spc="-4" dirty="0">
                <a:solidFill>
                  <a:schemeClr val="accent4">
                    <a:lumMod val="75000"/>
                  </a:schemeClr>
                </a:solidFill>
                <a:latin typeface="Hobo Std" pitchFamily="34" charset="0"/>
              </a:rPr>
              <a:t> Area Network</a:t>
            </a:r>
            <a:r>
              <a:rPr sz="3200" spc="-15" dirty="0">
                <a:solidFill>
                  <a:schemeClr val="accent4">
                    <a:lumMod val="75000"/>
                  </a:schemeClr>
                </a:solidFill>
                <a:latin typeface="Hobo Std" pitchFamily="34" charset="0"/>
              </a:rPr>
              <a:t> </a:t>
            </a:r>
            <a:r>
              <a:rPr sz="3200" spc="-8" dirty="0">
                <a:solidFill>
                  <a:schemeClr val="accent4">
                    <a:lumMod val="75000"/>
                  </a:schemeClr>
                </a:solidFill>
                <a:latin typeface="Hobo Std" pitchFamily="34" charset="0"/>
              </a:rPr>
              <a:t>(</a:t>
            </a:r>
            <a:r>
              <a:rPr lang="en-US" sz="3200" spc="-8" dirty="0">
                <a:solidFill>
                  <a:schemeClr val="accent4">
                    <a:lumMod val="75000"/>
                  </a:schemeClr>
                </a:solidFill>
                <a:latin typeface="Hobo Std" pitchFamily="34" charset="0"/>
              </a:rPr>
              <a:t>C</a:t>
            </a:r>
            <a:r>
              <a:rPr sz="3200" spc="-8" dirty="0">
                <a:solidFill>
                  <a:schemeClr val="accent4">
                    <a:lumMod val="75000"/>
                  </a:schemeClr>
                </a:solidFill>
                <a:latin typeface="Hobo Std" pitchFamily="34" charset="0"/>
              </a:rPr>
              <a:t>AN)</a:t>
            </a:r>
          </a:p>
        </p:txBody>
      </p:sp>
      <p:sp>
        <p:nvSpPr>
          <p:cNvPr id="3" name="object 3"/>
          <p:cNvSpPr txBox="1"/>
          <p:nvPr/>
        </p:nvSpPr>
        <p:spPr>
          <a:xfrm>
            <a:off x="3087852" y="1276350"/>
            <a:ext cx="6056148" cy="3315331"/>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accent4">
                    <a:lumMod val="75000"/>
                  </a:schemeClr>
                </a:solidFill>
              </a:rPr>
              <a:t>A campus area network (CAN) is a network of multiple interconnected local area networks (LAN) in a limited geographical area. A CAN is smaller than a wide area network (WAN) or metropolitan area network (MAN).</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accent4">
                  <a:lumMod val="75000"/>
                </a:schemeClr>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accent4">
                    <a:lumMod val="75000"/>
                  </a:schemeClr>
                </a:solidFill>
              </a:rPr>
              <a:t>A CAN is also known as a corporate area network (CAN).</a:t>
            </a:r>
            <a:r>
              <a:rPr sz="1300" spc="240" dirty="0">
                <a:solidFill>
                  <a:schemeClr val="accent4">
                    <a:lumMod val="75000"/>
                  </a:schemeClr>
                </a:solidFill>
                <a:latin typeface="Arial"/>
                <a:cs typeface="Arial"/>
              </a:rPr>
              <a:t>	</a:t>
            </a:r>
            <a:endParaRPr lang="en-US" sz="1300" spc="240" dirty="0">
              <a:solidFill>
                <a:schemeClr val="accent4">
                  <a:lumMod val="75000"/>
                </a:schemeClr>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a:solidFill>
                <a:schemeClr val="accent4">
                  <a:lumMod val="75000"/>
                </a:schemeClr>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accent4">
                    <a:lumMod val="75000"/>
                  </a:schemeClr>
                </a:solidFill>
              </a:rPr>
              <a:t>CAN benefits are as follows:</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accent4">
                  <a:lumMod val="75000"/>
                </a:schemeClr>
              </a:solidFill>
            </a:endParaRPr>
          </a:p>
          <a:p>
            <a:r>
              <a:rPr lang="en-IN" sz="1600" dirty="0">
                <a:solidFill>
                  <a:schemeClr val="accent4">
                    <a:lumMod val="75000"/>
                  </a:schemeClr>
                </a:solidFill>
              </a:rPr>
              <a:t>     Cost-effective</a:t>
            </a:r>
          </a:p>
          <a:p>
            <a:r>
              <a:rPr lang="en-IN" sz="1600" dirty="0">
                <a:solidFill>
                  <a:schemeClr val="accent4">
                    <a:lumMod val="75000"/>
                  </a:schemeClr>
                </a:solidFill>
              </a:rPr>
              <a:t>     Wireless, versus cable</a:t>
            </a:r>
          </a:p>
          <a:p>
            <a:r>
              <a:rPr lang="en-IN" sz="1600" dirty="0">
                <a:solidFill>
                  <a:schemeClr val="accent4">
                    <a:lumMod val="75000"/>
                  </a:schemeClr>
                </a:solidFill>
              </a:rPr>
              <a:t>     Multidepartmental 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solidFill>
                <a:schemeClr val="accent4">
                  <a:lumMod val="75000"/>
                </a:schemeClr>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28750"/>
            <a:ext cx="2783052" cy="2590800"/>
          </a:xfrm>
          <a:prstGeom prst="rect">
            <a:avLst/>
          </a:prstGeom>
        </p:spPr>
      </p:pic>
    </p:spTree>
    <p:extLst>
      <p:ext uri="{BB962C8B-B14F-4D97-AF65-F5344CB8AC3E}">
        <p14:creationId xmlns:p14="http://schemas.microsoft.com/office/powerpoint/2010/main" val="369507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285750"/>
            <a:ext cx="5552313" cy="563616"/>
          </a:xfrm>
          <a:prstGeom prst="rect">
            <a:avLst/>
          </a:prstGeom>
        </p:spPr>
        <p:txBody>
          <a:bodyPr vert="horz" wrap="square" lIns="0" tIns="9525" rIns="0" bIns="0" rtlCol="0">
            <a:spAutoFit/>
          </a:bodyPr>
          <a:lstStyle/>
          <a:p>
            <a:pPr marL="9525">
              <a:spcBef>
                <a:spcPts val="75"/>
              </a:spcBef>
            </a:pPr>
            <a:r>
              <a:rPr sz="4000" spc="-4" dirty="0">
                <a:solidFill>
                  <a:schemeClr val="accent4">
                    <a:lumMod val="75000"/>
                  </a:schemeClr>
                </a:solidFill>
                <a:latin typeface="Hobo Std" pitchFamily="34" charset="0"/>
              </a:rPr>
              <a:t>Advantages of</a:t>
            </a:r>
            <a:r>
              <a:rPr sz="4000" spc="-19" dirty="0">
                <a:solidFill>
                  <a:schemeClr val="accent4">
                    <a:lumMod val="75000"/>
                  </a:schemeClr>
                </a:solidFill>
                <a:latin typeface="Hobo Std" pitchFamily="34" charset="0"/>
              </a:rPr>
              <a:t> </a:t>
            </a:r>
            <a:r>
              <a:rPr lang="en-US" sz="4000" spc="-19" dirty="0">
                <a:solidFill>
                  <a:schemeClr val="accent4">
                    <a:lumMod val="75000"/>
                  </a:schemeClr>
                </a:solidFill>
                <a:latin typeface="Hobo Std" pitchFamily="34" charset="0"/>
              </a:rPr>
              <a:t>C</a:t>
            </a:r>
            <a:r>
              <a:rPr sz="4000" spc="-4" dirty="0">
                <a:solidFill>
                  <a:schemeClr val="accent4">
                    <a:lumMod val="75000"/>
                  </a:schemeClr>
                </a:solidFill>
                <a:latin typeface="Hobo Std" pitchFamily="34" charset="0"/>
              </a:rPr>
              <a:t>AN</a:t>
            </a:r>
          </a:p>
        </p:txBody>
      </p:sp>
      <p:sp>
        <p:nvSpPr>
          <p:cNvPr id="3" name="object 3"/>
          <p:cNvSpPr txBox="1"/>
          <p:nvPr/>
        </p:nvSpPr>
        <p:spPr>
          <a:xfrm>
            <a:off x="5410200"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a:solidFill>
                  <a:schemeClr val="accent4">
                    <a:lumMod val="75000"/>
                  </a:schemeClr>
                </a:solidFill>
                <a:latin typeface="Times New Roman"/>
                <a:cs typeface="Times New Roman"/>
              </a:rPr>
              <a:t>Speed</a:t>
            </a:r>
            <a:endParaRPr lang="en-US" dirty="0">
              <a:solidFill>
                <a:schemeClr val="accent4">
                  <a:lumMod val="75000"/>
                </a:schemeClr>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a:solidFill>
                <a:schemeClr val="accent4">
                  <a:lumMod val="75000"/>
                </a:schemeClr>
              </a:solidFill>
              <a:latin typeface="Times New Roman"/>
              <a:cs typeface="Times New Roman"/>
            </a:endParaRPr>
          </a:p>
          <a:p>
            <a:pPr marL="9525">
              <a:spcBef>
                <a:spcPts val="746"/>
              </a:spcBef>
              <a:tabLst>
                <a:tab pos="266700" algn="l"/>
              </a:tabLst>
            </a:pPr>
            <a:endParaRPr dirty="0">
              <a:solidFill>
                <a:schemeClr val="accent4">
                  <a:lumMod val="75000"/>
                </a:schemeClr>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63540"/>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361950"/>
            <a:ext cx="5664041" cy="452816"/>
          </a:xfrm>
          <a:prstGeom prst="rect">
            <a:avLst/>
          </a:prstGeom>
        </p:spPr>
        <p:txBody>
          <a:bodyPr vert="horz" wrap="square" lIns="0" tIns="9525" rIns="0" bIns="0" rtlCol="0">
            <a:spAutoFit/>
          </a:bodyPr>
          <a:lstStyle/>
          <a:p>
            <a:pPr marL="9525">
              <a:spcBef>
                <a:spcPts val="75"/>
              </a:spcBef>
            </a:pPr>
            <a:r>
              <a:rPr lang="en-US" sz="3200" spc="-4" dirty="0">
                <a:solidFill>
                  <a:schemeClr val="accent4">
                    <a:lumMod val="75000"/>
                  </a:schemeClr>
                </a:solidFill>
                <a:latin typeface="Hobo Std" pitchFamily="34" charset="0"/>
              </a:rPr>
              <a:t>Storage </a:t>
            </a:r>
            <a:r>
              <a:rPr sz="3200" spc="-4" dirty="0">
                <a:solidFill>
                  <a:schemeClr val="accent4">
                    <a:lumMod val="75000"/>
                  </a:schemeClr>
                </a:solidFill>
                <a:latin typeface="Hobo Std" pitchFamily="34" charset="0"/>
              </a:rPr>
              <a:t>Area Network</a:t>
            </a:r>
            <a:r>
              <a:rPr sz="3200" spc="-15" dirty="0">
                <a:solidFill>
                  <a:schemeClr val="accent4">
                    <a:lumMod val="75000"/>
                  </a:schemeClr>
                </a:solidFill>
                <a:latin typeface="Hobo Std" pitchFamily="34" charset="0"/>
              </a:rPr>
              <a:t> </a:t>
            </a:r>
            <a:r>
              <a:rPr sz="3200" spc="-8" dirty="0">
                <a:solidFill>
                  <a:schemeClr val="accent4">
                    <a:lumMod val="75000"/>
                  </a:schemeClr>
                </a:solidFill>
                <a:latin typeface="Hobo Std" pitchFamily="34" charset="0"/>
              </a:rPr>
              <a:t>(</a:t>
            </a:r>
            <a:r>
              <a:rPr lang="en-US" sz="3200" spc="-8" dirty="0">
                <a:solidFill>
                  <a:schemeClr val="accent4">
                    <a:lumMod val="75000"/>
                  </a:schemeClr>
                </a:solidFill>
                <a:latin typeface="Hobo Std" pitchFamily="34" charset="0"/>
              </a:rPr>
              <a:t>S</a:t>
            </a:r>
            <a:r>
              <a:rPr sz="3200" spc="-8" dirty="0">
                <a:solidFill>
                  <a:schemeClr val="accent4">
                    <a:lumMod val="75000"/>
                  </a:schemeClr>
                </a:solidFill>
                <a:latin typeface="Hobo Std" pitchFamily="34" charset="0"/>
              </a:rPr>
              <a:t>AN)</a:t>
            </a:r>
          </a:p>
        </p:txBody>
      </p:sp>
      <p:sp>
        <p:nvSpPr>
          <p:cNvPr id="4" name="Rectangle 3"/>
          <p:cNvSpPr/>
          <p:nvPr/>
        </p:nvSpPr>
        <p:spPr>
          <a:xfrm>
            <a:off x="2743200" y="1123950"/>
            <a:ext cx="6019800" cy="3139321"/>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accent4">
                    <a:lumMod val="75000"/>
                  </a:schemeClr>
                </a:solidFill>
              </a:rPr>
              <a:t>A Storage Area Network (SAN) is a specialized, high-speed network that provides block-level network access to storage. SANs are typically composed of hosts, switches, storage elements, and storage devices that are interconnected using a variety of technologies, topologies, and protocols.</a:t>
            </a:r>
          </a:p>
          <a:p>
            <a:pPr marL="285750" indent="-285750">
              <a:buFont typeface="Wingdings" panose="05000000000000000000" pitchFamily="2" charset="2"/>
              <a:buChar char="q"/>
            </a:pPr>
            <a:endParaRPr lang="en-US" dirty="0">
              <a:solidFill>
                <a:schemeClr val="accent4">
                  <a:lumMod val="75000"/>
                </a:schemeClr>
              </a:solidFill>
            </a:endParaRPr>
          </a:p>
          <a:p>
            <a:pPr marL="285750" indent="-285750">
              <a:buFont typeface="Wingdings" panose="05000000000000000000" pitchFamily="2" charset="2"/>
              <a:buChar char="q"/>
            </a:pPr>
            <a:r>
              <a:rPr lang="en-IN" dirty="0">
                <a:solidFill>
                  <a:schemeClr val="accent4">
                    <a:lumMod val="75000"/>
                  </a:schemeClr>
                </a:solidFill>
              </a:rPr>
              <a:t>This enables each server to access shared</a:t>
            </a:r>
            <a:r>
              <a:rPr lang="en-IN" u="sng" dirty="0">
                <a:solidFill>
                  <a:schemeClr val="accent4">
                    <a:lumMod val="75000"/>
                  </a:schemeClr>
                </a:solidFill>
              </a:rPr>
              <a:t> </a:t>
            </a:r>
            <a:r>
              <a:rPr lang="en-IN" dirty="0">
                <a:solidFill>
                  <a:schemeClr val="accent4">
                    <a:lumMod val="75000"/>
                  </a:schemeClr>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228600" y="717175"/>
            <a:ext cx="2775857" cy="3952870"/>
          </a:xfrm>
          <a:prstGeom prst="rect">
            <a:avLst/>
          </a:prstGeom>
        </p:spPr>
      </p:pic>
    </p:spTree>
    <p:extLst>
      <p:ext uri="{BB962C8B-B14F-4D97-AF65-F5344CB8AC3E}">
        <p14:creationId xmlns:p14="http://schemas.microsoft.com/office/powerpoint/2010/main" val="223683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85750"/>
            <a:ext cx="5552313" cy="563616"/>
          </a:xfrm>
          <a:prstGeom prst="rect">
            <a:avLst/>
          </a:prstGeom>
        </p:spPr>
        <p:txBody>
          <a:bodyPr vert="horz" wrap="square" lIns="0" tIns="9525" rIns="0" bIns="0" rtlCol="0">
            <a:spAutoFit/>
          </a:bodyPr>
          <a:lstStyle/>
          <a:p>
            <a:pPr marL="9525">
              <a:spcBef>
                <a:spcPts val="75"/>
              </a:spcBef>
            </a:pPr>
            <a:r>
              <a:rPr sz="4000" spc="-4" dirty="0">
                <a:solidFill>
                  <a:schemeClr val="accent4">
                    <a:lumMod val="75000"/>
                  </a:schemeClr>
                </a:solidFill>
                <a:latin typeface="Hobo Std" pitchFamily="34" charset="0"/>
              </a:rPr>
              <a:t>Advantages of</a:t>
            </a:r>
            <a:r>
              <a:rPr sz="4000" spc="-19" dirty="0">
                <a:solidFill>
                  <a:schemeClr val="accent4">
                    <a:lumMod val="75000"/>
                  </a:schemeClr>
                </a:solidFill>
                <a:latin typeface="Hobo Std" pitchFamily="34" charset="0"/>
              </a:rPr>
              <a:t> </a:t>
            </a:r>
            <a:r>
              <a:rPr lang="en-US" sz="4000" spc="-19" dirty="0">
                <a:solidFill>
                  <a:schemeClr val="accent4">
                    <a:lumMod val="75000"/>
                  </a:schemeClr>
                </a:solidFill>
                <a:latin typeface="Hobo Std" pitchFamily="34" charset="0"/>
              </a:rPr>
              <a:t>S</a:t>
            </a:r>
            <a:r>
              <a:rPr sz="4000" spc="-4" dirty="0">
                <a:solidFill>
                  <a:schemeClr val="accent4">
                    <a:lumMod val="75000"/>
                  </a:schemeClr>
                </a:solidFill>
                <a:latin typeface="Hobo Std" pitchFamily="34" charset="0"/>
              </a:rPr>
              <a:t>AN</a:t>
            </a:r>
          </a:p>
        </p:txBody>
      </p:sp>
      <p:sp>
        <p:nvSpPr>
          <p:cNvPr id="3" name="object 3"/>
          <p:cNvSpPr txBox="1"/>
          <p:nvPr/>
        </p:nvSpPr>
        <p:spPr>
          <a:xfrm>
            <a:off x="4648200" y="15049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Low Expense</a:t>
            </a:r>
          </a:p>
          <a:p>
            <a:pPr marL="295275" indent="-285750">
              <a:spcBef>
                <a:spcPts val="821"/>
              </a:spcBef>
              <a:buFont typeface="Wingdings" panose="05000000000000000000" pitchFamily="2" charset="2"/>
              <a:buChar char="q"/>
              <a:tabLst>
                <a:tab pos="266700" algn="l"/>
              </a:tabLst>
            </a:pPr>
            <a:r>
              <a:rPr lang="en-IN" dirty="0">
                <a:solidFill>
                  <a:schemeClr val="accent4">
                    <a:lumMod val="75000"/>
                  </a:schemeClr>
                </a:solidFill>
              </a:rPr>
              <a:t>fault tolerance</a:t>
            </a:r>
            <a:endParaRPr lang="en-US" dirty="0">
              <a:solidFill>
                <a:schemeClr val="accent4">
                  <a:lumMod val="75000"/>
                </a:schemeClr>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a:solidFill>
                  <a:schemeClr val="accent4">
                    <a:lumMod val="75000"/>
                  </a:schemeClr>
                </a:solidFill>
                <a:latin typeface="Times New Roman"/>
                <a:cs typeface="Times New Roman"/>
              </a:rPr>
              <a:t>Aminstrator Control</a:t>
            </a:r>
          </a:p>
          <a:p>
            <a:pPr marL="9525">
              <a:spcBef>
                <a:spcPts val="746"/>
              </a:spcBef>
              <a:tabLst>
                <a:tab pos="266700" algn="l"/>
              </a:tabLst>
            </a:pPr>
            <a:endParaRPr dirty="0">
              <a:solidFill>
                <a:schemeClr val="accent4">
                  <a:lumMod val="75000"/>
                </a:schemeClr>
              </a:solidFill>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66" y="1352550"/>
            <a:ext cx="2707276" cy="3319120"/>
          </a:xfrm>
          <a:prstGeom prst="rect">
            <a:avLst/>
          </a:prstGeom>
        </p:spPr>
      </p:pic>
    </p:spTree>
    <p:extLst>
      <p:ext uri="{BB962C8B-B14F-4D97-AF65-F5344CB8AC3E}">
        <p14:creationId xmlns:p14="http://schemas.microsoft.com/office/powerpoint/2010/main" val="18249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78"/>
            <a:ext cx="8229600" cy="857250"/>
          </a:xfrm>
        </p:spPr>
        <p:txBody>
          <a:bodyPr/>
          <a:lstStyle/>
          <a:p>
            <a:r>
              <a:rPr lang="en-US" sz="3600" b="1" dirty="0">
                <a:solidFill>
                  <a:srgbClr val="92D050"/>
                </a:solidFill>
                <a:effectLst>
                  <a:outerShdw blurRad="38100" dist="38100" dir="2700000" algn="tl">
                    <a:srgbClr val="000000">
                      <a:alpha val="43137"/>
                    </a:srgbClr>
                  </a:outerShdw>
                </a:effectLst>
              </a:rPr>
              <a:t>PROJECT DETAILS</a:t>
            </a:r>
            <a:endParaRPr lang="en-IN" sz="3600" b="1" dirty="0">
              <a:solidFill>
                <a:srgbClr val="92D05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047750"/>
            <a:ext cx="6400800" cy="2937272"/>
          </a:xfrm>
        </p:spPr>
        <p:txBody>
          <a:bodyPr/>
          <a:lstStyle/>
          <a:p>
            <a:r>
              <a:rPr lang="en-US" sz="2000" dirty="0">
                <a:solidFill>
                  <a:schemeClr val="tx1"/>
                </a:solidFill>
              </a:rPr>
              <a:t>Better Future Ahead</a:t>
            </a:r>
          </a:p>
          <a:p>
            <a:r>
              <a:rPr lang="en-US" sz="2000" dirty="0">
                <a:solidFill>
                  <a:schemeClr val="tx1"/>
                </a:solidFill>
              </a:rPr>
              <a:t>Great Opportunities</a:t>
            </a:r>
          </a:p>
          <a:p>
            <a:r>
              <a:rPr lang="en-US" sz="2000" dirty="0">
                <a:solidFill>
                  <a:schemeClr val="tx1"/>
                </a:solidFill>
              </a:rPr>
              <a:t>Demanding Skill</a:t>
            </a:r>
          </a:p>
          <a:p>
            <a:r>
              <a:rPr lang="en-US" sz="2000" dirty="0">
                <a:solidFill>
                  <a:schemeClr val="tx1"/>
                </a:solidFill>
              </a:rPr>
              <a:t>Network Administrator</a:t>
            </a:r>
          </a:p>
          <a:p>
            <a:r>
              <a:rPr lang="en-US" sz="2000" dirty="0">
                <a:solidFill>
                  <a:schemeClr val="tx1"/>
                </a:solidFill>
              </a:rPr>
              <a:t>First Step to Security</a:t>
            </a:r>
          </a:p>
          <a:p>
            <a:r>
              <a:rPr lang="en-US" sz="2000" dirty="0">
                <a:solidFill>
                  <a:schemeClr val="tx1"/>
                </a:solidFill>
              </a:rPr>
              <a:t>High Salary Packages </a:t>
            </a:r>
            <a:endParaRPr lang="en-IN" sz="2000" dirty="0">
              <a:solidFill>
                <a:schemeClr val="tx1"/>
              </a:solidFill>
            </a:endParaRPr>
          </a:p>
        </p:txBody>
      </p:sp>
    </p:spTree>
    <p:extLst>
      <p:ext uri="{BB962C8B-B14F-4D97-AF65-F5344CB8AC3E}">
        <p14:creationId xmlns:p14="http://schemas.microsoft.com/office/powerpoint/2010/main" val="296604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524880"/>
            <a:ext cx="6705600" cy="3906584"/>
          </a:xfrm>
          <a:prstGeom prst="rect">
            <a:avLst/>
          </a:prstGeom>
        </p:spPr>
      </p:pic>
      <p:sp>
        <p:nvSpPr>
          <p:cNvPr id="5" name="TextBox 4"/>
          <p:cNvSpPr txBox="1"/>
          <p:nvPr/>
        </p:nvSpPr>
        <p:spPr>
          <a:xfrm>
            <a:off x="0" y="4431464"/>
            <a:ext cx="9144000" cy="1015663"/>
          </a:xfrm>
          <a:prstGeom prst="rect">
            <a:avLst/>
          </a:prstGeom>
          <a:solidFill>
            <a:schemeClr val="accent5">
              <a:lumMod val="75000"/>
            </a:schemeClr>
          </a:solidFill>
        </p:spPr>
        <p:txBody>
          <a:bodyPr wrap="square" rtlCol="0">
            <a:spAutoFit/>
          </a:bodyPr>
          <a:lstStyle/>
          <a:p>
            <a:pPr algn="ctr"/>
            <a:r>
              <a:rPr lang="en-US" sz="3200" b="1" dirty="0">
                <a:solidFill>
                  <a:schemeClr val="bg1"/>
                </a:solidFill>
              </a:rPr>
              <a:t>Peer to Peer Model</a:t>
            </a:r>
          </a:p>
          <a:p>
            <a:endParaRPr lang="en-IN" sz="2800" b="1" dirty="0">
              <a:solidFill>
                <a:schemeClr val="bg1"/>
              </a:solidFill>
            </a:endParaRPr>
          </a:p>
        </p:txBody>
      </p:sp>
    </p:spTree>
    <p:extLst>
      <p:ext uri="{BB962C8B-B14F-4D97-AF65-F5344CB8AC3E}">
        <p14:creationId xmlns:p14="http://schemas.microsoft.com/office/powerpoint/2010/main" val="3209134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248150"/>
          </a:xfrm>
          <a:prstGeom prst="rect">
            <a:avLst/>
          </a:prstGeom>
        </p:spPr>
      </p:pic>
      <p:sp>
        <p:nvSpPr>
          <p:cNvPr id="8" name="TextBox 7"/>
          <p:cNvSpPr txBox="1"/>
          <p:nvPr/>
        </p:nvSpPr>
        <p:spPr>
          <a:xfrm>
            <a:off x="0" y="4400550"/>
            <a:ext cx="9144000" cy="1015663"/>
          </a:xfrm>
          <a:prstGeom prst="rect">
            <a:avLst/>
          </a:prstGeom>
          <a:solidFill>
            <a:schemeClr val="accent5">
              <a:lumMod val="75000"/>
            </a:schemeClr>
          </a:solidFill>
        </p:spPr>
        <p:txBody>
          <a:bodyPr wrap="square" rtlCol="0">
            <a:spAutoFit/>
          </a:bodyPr>
          <a:lstStyle/>
          <a:p>
            <a:pPr algn="ctr"/>
            <a:r>
              <a:rPr lang="en-US" sz="3600" b="1" dirty="0">
                <a:solidFill>
                  <a:schemeClr val="bg1"/>
                </a:solidFill>
              </a:rPr>
              <a:t>Client-Server Model</a:t>
            </a:r>
          </a:p>
          <a:p>
            <a:endParaRPr lang="en-IN" sz="2400" b="1" dirty="0"/>
          </a:p>
        </p:txBody>
      </p:sp>
    </p:spTree>
    <p:extLst>
      <p:ext uri="{BB962C8B-B14F-4D97-AF65-F5344CB8AC3E}">
        <p14:creationId xmlns:p14="http://schemas.microsoft.com/office/powerpoint/2010/main" val="1952901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5143500"/>
          </a:xfrm>
        </p:spPr>
      </p:pic>
    </p:spTree>
    <p:extLst>
      <p:ext uri="{BB962C8B-B14F-4D97-AF65-F5344CB8AC3E}">
        <p14:creationId xmlns:p14="http://schemas.microsoft.com/office/powerpoint/2010/main" val="3562656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85750"/>
            <a:ext cx="8534399" cy="4572000"/>
          </a:xfrm>
        </p:spPr>
      </p:pic>
    </p:spTree>
    <p:extLst>
      <p:ext uri="{BB962C8B-B14F-4D97-AF65-F5344CB8AC3E}">
        <p14:creationId xmlns:p14="http://schemas.microsoft.com/office/powerpoint/2010/main" val="214520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normAutofit fontScale="90000"/>
          </a:bodyPr>
          <a:lstStyle/>
          <a:p>
            <a:pPr algn="ctr"/>
            <a:r>
              <a:rPr lang="en-US" sz="6600" b="1" dirty="0">
                <a:solidFill>
                  <a:schemeClr val="accent4">
                    <a:lumMod val="75000"/>
                  </a:schemeClr>
                </a:solidFill>
                <a:effectLst>
                  <a:outerShdw blurRad="38100" dist="38100" dir="2700000" algn="tl">
                    <a:srgbClr val="000000">
                      <a:alpha val="43137"/>
                    </a:srgbClr>
                  </a:outerShdw>
                </a:effectLst>
              </a:rPr>
              <a:t>OSI  MODEL</a:t>
            </a:r>
            <a:endParaRPr lang="en-IN" sz="6600" b="1" dirty="0">
              <a:solidFill>
                <a:schemeClr val="accent4">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a:solidFill>
                  <a:schemeClr val="accent4">
                    <a:lumMod val="75000"/>
                  </a:schemeClr>
                </a:solidFill>
                <a:latin typeface="Bahnschrift" panose="020B0502040204020203" pitchFamily="34" charset="0"/>
              </a:rPr>
              <a:t>Open systems interconnection basic reference model (OSI  reference model or </a:t>
            </a:r>
            <a:r>
              <a:rPr lang="en-IN" sz="1800" b="1" dirty="0">
                <a:solidFill>
                  <a:schemeClr val="accent4">
                    <a:lumMod val="75000"/>
                  </a:schemeClr>
                </a:solidFill>
                <a:latin typeface="Bahnschrift" panose="020B0502040204020203" pitchFamily="34" charset="0"/>
                <a:cs typeface="Arial"/>
              </a:rPr>
              <a:t>OSI model</a:t>
            </a:r>
            <a:r>
              <a:rPr lang="en-IN" sz="1800" dirty="0">
                <a:solidFill>
                  <a:schemeClr val="accent4">
                    <a:lumMod val="75000"/>
                  </a:schemeClr>
                </a:solidFill>
                <a:latin typeface="Bahnschrift" panose="020B0502040204020203" pitchFamily="34" charset="0"/>
              </a:rPr>
              <a:t>) is an abstract description for  layered communications and computer network protocol design. It  was developed as part of the </a:t>
            </a:r>
            <a:r>
              <a:rPr lang="en-IN" sz="1800" b="1" dirty="0">
                <a:solidFill>
                  <a:schemeClr val="accent4">
                    <a:lumMod val="75000"/>
                  </a:schemeClr>
                </a:solidFill>
                <a:latin typeface="Bahnschrift" panose="020B0502040204020203" pitchFamily="34" charset="0"/>
                <a:cs typeface="Arial"/>
              </a:rPr>
              <a:t>open systems interconnection  </a:t>
            </a:r>
            <a:r>
              <a:rPr lang="en-IN" sz="1800" dirty="0">
                <a:solidFill>
                  <a:schemeClr val="accent4">
                    <a:lumMod val="75000"/>
                  </a:schemeClr>
                </a:solidFill>
                <a:latin typeface="Bahnschrift" panose="020B0502040204020203" pitchFamily="34" charset="0"/>
              </a:rPr>
              <a:t>(</a:t>
            </a:r>
            <a:r>
              <a:rPr lang="en-IN" sz="1800" b="1" dirty="0">
                <a:solidFill>
                  <a:schemeClr val="accent4">
                    <a:lumMod val="75000"/>
                  </a:schemeClr>
                </a:solidFill>
                <a:latin typeface="Bahnschrift" panose="020B0502040204020203" pitchFamily="34" charset="0"/>
                <a:cs typeface="Arial"/>
              </a:rPr>
              <a:t>OSI</a:t>
            </a:r>
            <a:r>
              <a:rPr lang="en-IN" sz="1800" dirty="0">
                <a:solidFill>
                  <a:schemeClr val="accent4">
                    <a:lumMod val="75000"/>
                  </a:schemeClr>
                </a:solidFill>
                <a:latin typeface="Bahnschrift" panose="020B0502040204020203" pitchFamily="34" charset="0"/>
              </a:rPr>
              <a:t>) initiative. In its most basic form, it divides network  architecture into seven layers which, from top to bottom, are the  application, presentation, session, transport, network, data-link,  and physical layers. It is therefore often referred to as the </a:t>
            </a:r>
            <a:r>
              <a:rPr lang="en-IN" sz="1800" b="1" dirty="0">
                <a:solidFill>
                  <a:schemeClr val="accent4">
                    <a:lumMod val="75000"/>
                  </a:schemeClr>
                </a:solidFill>
                <a:latin typeface="Bahnschrift" panose="020B0502040204020203" pitchFamily="34" charset="0"/>
                <a:cs typeface="Arial"/>
              </a:rPr>
              <a:t>OSI  seven layer model</a:t>
            </a:r>
            <a:r>
              <a:rPr lang="en-IN" sz="1800" dirty="0">
                <a:solidFill>
                  <a:schemeClr val="accent4">
                    <a:lumMod val="75000"/>
                  </a:schemeClr>
                </a:solidFill>
                <a:latin typeface="Bahnschrift" panose="020B0502040204020203" pitchFamily="34" charset="0"/>
              </a:rPr>
              <a:t>.</a:t>
            </a:r>
          </a:p>
        </p:txBody>
      </p:sp>
    </p:spTree>
    <p:extLst>
      <p:ext uri="{BB962C8B-B14F-4D97-AF65-F5344CB8AC3E}">
        <p14:creationId xmlns:p14="http://schemas.microsoft.com/office/powerpoint/2010/main" val="196600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a:solidFill>
                  <a:schemeClr val="accent5">
                    <a:lumMod val="75000"/>
                  </a:schemeClr>
                </a:solidFill>
                <a:effectLst>
                  <a:outerShdw blurRad="38100" dist="38100" dir="2700000" algn="tl">
                    <a:srgbClr val="000000">
                      <a:alpha val="43137"/>
                    </a:srgbClr>
                  </a:outerShdw>
                </a:effectLst>
              </a:rPr>
              <a:t>OSI MODEL</a:t>
            </a:r>
            <a:endParaRPr lang="en-IN" b="1" dirty="0">
              <a:solidFill>
                <a:schemeClr val="accent5">
                  <a:lumMod val="75000"/>
                </a:schemeClr>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123951"/>
            <a:ext cx="8534400" cy="3809999"/>
          </a:xfrm>
        </p:spPr>
      </p:pic>
    </p:spTree>
    <p:extLst>
      <p:ext uri="{BB962C8B-B14F-4D97-AF65-F5344CB8AC3E}">
        <p14:creationId xmlns:p14="http://schemas.microsoft.com/office/powerpoint/2010/main" val="47023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178773"/>
            <a:ext cx="5514341" cy="520655"/>
          </a:xfrm>
          <a:prstGeom prst="rect">
            <a:avLst/>
          </a:prstGeom>
        </p:spPr>
        <p:txBody>
          <a:bodyPr vert="horz" wrap="square" lIns="0" tIns="12700" rIns="0" bIns="0" rtlCol="0">
            <a:spAutoFit/>
          </a:bodyPr>
          <a:lstStyle/>
          <a:p>
            <a:pPr marL="12700" algn="ctr">
              <a:lnSpc>
                <a:spcPct val="100000"/>
              </a:lnSpc>
              <a:spcBef>
                <a:spcPts val="100"/>
              </a:spcBef>
            </a:pPr>
            <a:r>
              <a:rPr b="1" dirty="0">
                <a:solidFill>
                  <a:schemeClr val="accent4">
                    <a:lumMod val="75000"/>
                  </a:schemeClr>
                </a:solidFill>
              </a:rPr>
              <a:t>OSI Model's 7 Layers</a:t>
            </a:r>
          </a:p>
        </p:txBody>
      </p:sp>
    </p:spTree>
    <p:extLst>
      <p:ext uri="{BB962C8B-B14F-4D97-AF65-F5344CB8AC3E}">
        <p14:creationId xmlns:p14="http://schemas.microsoft.com/office/powerpoint/2010/main" val="203860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compress  data</a:t>
            </a:r>
            <a:endParaRPr sz="120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rgbClr val="0070C0"/>
                </a:solidFill>
              </a:rPr>
              <a:t>Data, </a:t>
            </a:r>
            <a:r>
              <a:rPr sz="2900" b="1" spc="-20" dirty="0">
                <a:solidFill>
                  <a:srgbClr val="0070C0"/>
                </a:solidFill>
              </a:rPr>
              <a:t>Protocol </a:t>
            </a:r>
            <a:r>
              <a:rPr sz="2900" b="1" spc="-90" dirty="0">
                <a:solidFill>
                  <a:srgbClr val="0070C0"/>
                </a:solidFill>
              </a:rPr>
              <a:t>&amp;</a:t>
            </a:r>
            <a:r>
              <a:rPr sz="2900" b="1" spc="-10" dirty="0">
                <a:solidFill>
                  <a:srgbClr val="0070C0"/>
                </a:solidFill>
              </a:rPr>
              <a:t> </a:t>
            </a:r>
            <a:r>
              <a:rPr sz="2900" b="1" spc="-20" dirty="0">
                <a:solidFill>
                  <a:srgbClr val="0070C0"/>
                </a:solidFill>
              </a:rPr>
              <a:t>Activities</a:t>
            </a:r>
            <a:endParaRPr sz="2900" b="1" dirty="0">
              <a:solidFill>
                <a:srgbClr val="0070C0"/>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 y="46499"/>
            <a:ext cx="8132446" cy="597599"/>
          </a:xfrm>
          <a:prstGeom prst="rect">
            <a:avLst/>
          </a:prstGeom>
        </p:spPr>
        <p:txBody>
          <a:bodyPr vert="horz" wrap="square" lIns="0" tIns="12700" rIns="0" bIns="0" rtlCol="0">
            <a:spAutoFit/>
          </a:bodyPr>
          <a:lstStyle/>
          <a:p>
            <a:pPr marL="12700" algn="ctr">
              <a:lnSpc>
                <a:spcPct val="100000"/>
              </a:lnSpc>
              <a:spcBef>
                <a:spcPts val="100"/>
              </a:spcBef>
            </a:pPr>
            <a:r>
              <a:rPr sz="3800" b="1" spc="-10"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 </a:t>
            </a:r>
            <a:r>
              <a:rPr sz="3800" b="1" spc="-120"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Layer</a:t>
            </a:r>
            <a:endParaRPr sz="3800" b="1"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solidFill>
                  <a:schemeClr val="accent4">
                    <a:lumMod val="75000"/>
                  </a:schemeClr>
                </a:solidFill>
                <a:latin typeface="Arial"/>
                <a:cs typeface="Arial"/>
              </a:rPr>
              <a:t>Physical characteristics of interface and medium (Transmission medium)</a:t>
            </a:r>
            <a:endParaRPr sz="1300" dirty="0">
              <a:solidFill>
                <a:schemeClr val="accent4">
                  <a:lumMod val="75000"/>
                </a:schemeClr>
              </a:solidFill>
              <a:latin typeface="Arial"/>
              <a:cs typeface="Arial"/>
            </a:endParaRPr>
          </a:p>
          <a:p>
            <a:pPr marL="12700" marR="5080">
              <a:lnSpc>
                <a:spcPct val="100000"/>
              </a:lnSpc>
              <a:spcBef>
                <a:spcPts val="10"/>
              </a:spcBef>
            </a:pPr>
            <a:r>
              <a:rPr sz="1300" spc="-5" dirty="0">
                <a:solidFill>
                  <a:schemeClr val="accent4">
                    <a:lumMod val="75000"/>
                  </a:schemeClr>
                </a:solidFill>
                <a:latin typeface="Arial"/>
                <a:cs typeface="Arial"/>
              </a:rPr>
              <a:t>Representation of bits (stream of bits (0s or 1s) with no interpretation and </a:t>
            </a:r>
            <a:r>
              <a:rPr sz="1300" spc="-10" dirty="0">
                <a:solidFill>
                  <a:schemeClr val="accent4">
                    <a:lumMod val="75000"/>
                  </a:schemeClr>
                </a:solidFill>
                <a:latin typeface="Arial"/>
                <a:cs typeface="Arial"/>
              </a:rPr>
              <a:t>encoded </a:t>
            </a:r>
            <a:r>
              <a:rPr sz="1300" spc="-5" dirty="0">
                <a:solidFill>
                  <a:schemeClr val="accent4">
                    <a:lumMod val="75000"/>
                  </a:schemeClr>
                </a:solidFill>
                <a:latin typeface="Arial"/>
                <a:cs typeface="Arial"/>
              </a:rPr>
              <a:t>into signals)  Data rate (duration of </a:t>
            </a:r>
            <a:r>
              <a:rPr sz="1300" dirty="0">
                <a:solidFill>
                  <a:schemeClr val="accent4">
                    <a:lumMod val="75000"/>
                  </a:schemeClr>
                </a:solidFill>
                <a:latin typeface="Arial"/>
                <a:cs typeface="Arial"/>
              </a:rPr>
              <a:t>a </a:t>
            </a:r>
            <a:r>
              <a:rPr sz="1300" spc="-5" dirty="0">
                <a:solidFill>
                  <a:schemeClr val="accent4">
                    <a:lumMod val="75000"/>
                  </a:schemeClr>
                </a:solidFill>
                <a:latin typeface="Arial"/>
                <a:cs typeface="Arial"/>
              </a:rPr>
              <a:t>bit, which </a:t>
            </a:r>
            <a:r>
              <a:rPr sz="1300" dirty="0">
                <a:solidFill>
                  <a:schemeClr val="accent4">
                    <a:lumMod val="75000"/>
                  </a:schemeClr>
                </a:solidFill>
                <a:latin typeface="Arial"/>
                <a:cs typeface="Arial"/>
              </a:rPr>
              <a:t>is </a:t>
            </a:r>
            <a:r>
              <a:rPr sz="1300" spc="-5" dirty="0">
                <a:solidFill>
                  <a:schemeClr val="accent4">
                    <a:lumMod val="75000"/>
                  </a:schemeClr>
                </a:solidFill>
                <a:latin typeface="Arial"/>
                <a:cs typeface="Arial"/>
              </a:rPr>
              <a:t>how long </a:t>
            </a:r>
            <a:r>
              <a:rPr sz="1300" dirty="0">
                <a:solidFill>
                  <a:schemeClr val="accent4">
                    <a:lumMod val="75000"/>
                  </a:schemeClr>
                </a:solidFill>
                <a:latin typeface="Arial"/>
                <a:cs typeface="Arial"/>
              </a:rPr>
              <a:t>it</a:t>
            </a:r>
            <a:r>
              <a:rPr sz="1300" spc="-15" dirty="0">
                <a:solidFill>
                  <a:schemeClr val="accent4">
                    <a:lumMod val="75000"/>
                  </a:schemeClr>
                </a:solidFill>
                <a:latin typeface="Arial"/>
                <a:cs typeface="Arial"/>
              </a:rPr>
              <a:t> </a:t>
            </a:r>
            <a:r>
              <a:rPr sz="1300" spc="-5" dirty="0">
                <a:solidFill>
                  <a:schemeClr val="accent4">
                    <a:lumMod val="75000"/>
                  </a:schemeClr>
                </a:solidFill>
                <a:latin typeface="Arial"/>
                <a:cs typeface="Arial"/>
              </a:rPr>
              <a:t>last)</a:t>
            </a:r>
            <a:endParaRPr sz="1300" dirty="0">
              <a:solidFill>
                <a:schemeClr val="accent4">
                  <a:lumMod val="75000"/>
                </a:schemeClr>
              </a:solidFill>
              <a:latin typeface="Arial"/>
              <a:cs typeface="Arial"/>
            </a:endParaRPr>
          </a:p>
          <a:p>
            <a:pPr marL="12700" marR="1513205">
              <a:lnSpc>
                <a:spcPct val="100000"/>
              </a:lnSpc>
              <a:spcBef>
                <a:spcPts val="20"/>
              </a:spcBef>
            </a:pPr>
            <a:r>
              <a:rPr sz="1300" spc="-5" dirty="0">
                <a:solidFill>
                  <a:schemeClr val="accent4">
                    <a:lumMod val="75000"/>
                  </a:schemeClr>
                </a:solidFill>
                <a:latin typeface="Arial"/>
                <a:cs typeface="Arial"/>
              </a:rPr>
              <a:t>Synchronization of bits (sender and receivers clock must be synchronized)  Line configuration (Point-to-Point,</a:t>
            </a:r>
            <a:r>
              <a:rPr sz="1300" spc="-10" dirty="0">
                <a:solidFill>
                  <a:schemeClr val="accent4">
                    <a:lumMod val="75000"/>
                  </a:schemeClr>
                </a:solidFill>
                <a:latin typeface="Arial"/>
                <a:cs typeface="Arial"/>
              </a:rPr>
              <a:t> </a:t>
            </a:r>
            <a:r>
              <a:rPr sz="1300" spc="-5" dirty="0">
                <a:solidFill>
                  <a:schemeClr val="accent4">
                    <a:lumMod val="75000"/>
                  </a:schemeClr>
                </a:solidFill>
                <a:latin typeface="Arial"/>
                <a:cs typeface="Arial"/>
              </a:rPr>
              <a:t>Point-to-Multipoint)</a:t>
            </a:r>
            <a:endParaRPr sz="1300" dirty="0">
              <a:solidFill>
                <a:schemeClr val="accent4">
                  <a:lumMod val="75000"/>
                </a:schemeClr>
              </a:solidFill>
              <a:latin typeface="Arial"/>
              <a:cs typeface="Arial"/>
            </a:endParaRPr>
          </a:p>
          <a:p>
            <a:pPr marL="12700">
              <a:lnSpc>
                <a:spcPct val="100000"/>
              </a:lnSpc>
              <a:spcBef>
                <a:spcPts val="20"/>
              </a:spcBef>
            </a:pPr>
            <a:r>
              <a:rPr sz="1300" spc="-5" dirty="0">
                <a:solidFill>
                  <a:schemeClr val="accent4">
                    <a:lumMod val="75000"/>
                  </a:schemeClr>
                </a:solidFill>
                <a:latin typeface="Arial"/>
                <a:cs typeface="Arial"/>
              </a:rPr>
              <a:t>Physical topology</a:t>
            </a:r>
            <a:endParaRPr sz="1300" dirty="0">
              <a:solidFill>
                <a:schemeClr val="accent4">
                  <a:lumMod val="75000"/>
                </a:schemeClr>
              </a:solidFill>
              <a:latin typeface="Arial"/>
              <a:cs typeface="Arial"/>
            </a:endParaRPr>
          </a:p>
          <a:p>
            <a:pPr marL="12700">
              <a:lnSpc>
                <a:spcPct val="100000"/>
              </a:lnSpc>
              <a:spcBef>
                <a:spcPts val="10"/>
              </a:spcBef>
            </a:pPr>
            <a:r>
              <a:rPr sz="1300" spc="-5" dirty="0">
                <a:solidFill>
                  <a:schemeClr val="accent4">
                    <a:lumMod val="75000"/>
                  </a:schemeClr>
                </a:solidFill>
                <a:latin typeface="Arial"/>
                <a:cs typeface="Arial"/>
              </a:rPr>
              <a:t>Transmission mode (Simplex, half duplex, full</a:t>
            </a:r>
            <a:r>
              <a:rPr sz="1300" spc="-10" dirty="0">
                <a:solidFill>
                  <a:schemeClr val="accent4">
                    <a:lumMod val="75000"/>
                  </a:schemeClr>
                </a:solidFill>
                <a:latin typeface="Arial"/>
                <a:cs typeface="Arial"/>
              </a:rPr>
              <a:t> </a:t>
            </a:r>
            <a:r>
              <a:rPr sz="1300" spc="-5" dirty="0">
                <a:solidFill>
                  <a:schemeClr val="accent4">
                    <a:lumMod val="75000"/>
                  </a:schemeClr>
                </a:solidFill>
                <a:latin typeface="Arial"/>
                <a:cs typeface="Arial"/>
              </a:rPr>
              <a:t>duplex)</a:t>
            </a:r>
            <a:endParaRPr sz="1300" dirty="0">
              <a:solidFill>
                <a:schemeClr val="accent4">
                  <a:lumMod val="75000"/>
                </a:schemeClr>
              </a:solidFill>
              <a:latin typeface="Arial"/>
              <a:cs typeface="Arial"/>
            </a:endParaRPr>
          </a:p>
        </p:txBody>
      </p:sp>
      <p:grpSp>
        <p:nvGrpSpPr>
          <p:cNvPr id="10" name="object 10"/>
          <p:cNvGrpSpPr/>
          <p:nvPr/>
        </p:nvGrpSpPr>
        <p:grpSpPr>
          <a:xfrm>
            <a:off x="6968488" y="4048124"/>
            <a:ext cx="1946911" cy="917909"/>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3581400" cy="857250"/>
          </a:xfrm>
        </p:spPr>
        <p:txBody>
          <a:bodyPr/>
          <a:lstStyle/>
          <a:p>
            <a:r>
              <a:rPr lang="en-US" dirty="0">
                <a:solidFill>
                  <a:schemeClr val="accent4">
                    <a:lumMod val="75000"/>
                  </a:schemeClr>
                </a:solidFill>
                <a:latin typeface="Arial Black" panose="020B0A04020102020204" pitchFamily="34" charset="0"/>
              </a:rPr>
              <a:t>Values</a:t>
            </a:r>
            <a:r>
              <a:rPr lang="en-US" dirty="0">
                <a:solidFill>
                  <a:schemeClr val="accent4">
                    <a:lumMod val="75000"/>
                  </a:schemeClr>
                </a:solidFill>
              </a:rPr>
              <a:t>:</a:t>
            </a:r>
            <a:endParaRPr lang="en-IN" dirty="0">
              <a:solidFill>
                <a:schemeClr val="accent4">
                  <a:lumMod val="75000"/>
                </a:schemeClr>
              </a:solidFill>
            </a:endParaRPr>
          </a:p>
        </p:txBody>
      </p:sp>
      <p:sp>
        <p:nvSpPr>
          <p:cNvPr id="3" name="Content Placeholder 2"/>
          <p:cNvSpPr>
            <a:spLocks noGrp="1"/>
          </p:cNvSpPr>
          <p:nvPr>
            <p:ph idx="1"/>
          </p:nvPr>
        </p:nvSpPr>
        <p:spPr>
          <a:xfrm>
            <a:off x="381000" y="1066800"/>
            <a:ext cx="5486400" cy="3840480"/>
          </a:xfrm>
        </p:spPr>
        <p:txBody>
          <a:bodyPr/>
          <a:lstStyle/>
          <a:p>
            <a:r>
              <a:rPr lang="en-US" sz="2000" dirty="0">
                <a:solidFill>
                  <a:schemeClr val="tx1"/>
                </a:solidFill>
              </a:rPr>
              <a:t>Network &amp; Networking</a:t>
            </a:r>
          </a:p>
          <a:p>
            <a:r>
              <a:rPr lang="en-US" sz="2000" dirty="0">
                <a:solidFill>
                  <a:schemeClr val="tx1"/>
                </a:solidFill>
              </a:rPr>
              <a:t>Topologies</a:t>
            </a:r>
          </a:p>
          <a:p>
            <a:r>
              <a:rPr lang="en-US" sz="2000" dirty="0">
                <a:solidFill>
                  <a:schemeClr val="tx1"/>
                </a:solidFill>
              </a:rPr>
              <a:t>OSI Model</a:t>
            </a:r>
          </a:p>
          <a:p>
            <a:r>
              <a:rPr lang="en-US" sz="2000" dirty="0">
                <a:solidFill>
                  <a:schemeClr val="tx1"/>
                </a:solidFill>
              </a:rPr>
              <a:t>Transmission Media</a:t>
            </a:r>
          </a:p>
          <a:p>
            <a:r>
              <a:rPr lang="en-US" sz="2000" dirty="0">
                <a:solidFill>
                  <a:schemeClr val="tx1"/>
                </a:solidFill>
              </a:rPr>
              <a:t>Networking Devices</a:t>
            </a:r>
          </a:p>
          <a:p>
            <a:r>
              <a:rPr lang="en-US" sz="2000" dirty="0">
                <a:solidFill>
                  <a:schemeClr val="tx1"/>
                </a:solidFill>
              </a:rPr>
              <a:t>Wireless Networking</a:t>
            </a:r>
          </a:p>
          <a:p>
            <a:r>
              <a:rPr lang="en-US" sz="2000" dirty="0">
                <a:solidFill>
                  <a:schemeClr val="tx1"/>
                </a:solidFill>
              </a:rPr>
              <a:t>Network Threads</a:t>
            </a:r>
          </a:p>
          <a:p>
            <a:r>
              <a:rPr lang="en-US" sz="2000" dirty="0">
                <a:solidFill>
                  <a:schemeClr val="tx1"/>
                </a:solidFill>
              </a:rPr>
              <a:t>Troubleshooting</a:t>
            </a:r>
          </a:p>
          <a:p>
            <a:r>
              <a:rPr lang="en-US" sz="2000" dirty="0">
                <a:solidFill>
                  <a:schemeClr val="tx1"/>
                </a:solidFill>
              </a:rPr>
              <a:t>Remote Desktop Connection</a:t>
            </a: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3925005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DATALINK</a:t>
            </a:r>
            <a:r>
              <a:rPr lang="en-IN" sz="3800" b="1" spc="-50"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 </a:t>
            </a:r>
            <a:r>
              <a:rPr lang="en-IN" sz="3800" b="1" spc="-120"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0070C0"/>
                </a:solidFill>
                <a:effectLst>
                  <a:outerShdw blurRad="38100" dist="38100" dir="2700000" algn="tl">
                    <a:srgbClr val="000000">
                      <a:alpha val="43137"/>
                    </a:srgbClr>
                  </a:outerShdw>
                </a:effectLst>
                <a:latin typeface="Bahnschrift" panose="020B0502040204020203" pitchFamily="34" charset="0"/>
              </a:rPr>
              <a:t>Network </a:t>
            </a:r>
            <a:r>
              <a:rPr sz="3800" b="1" spc="-120" dirty="0">
                <a:solidFill>
                  <a:srgbClr val="0070C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0070C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pPr algn="ctr"/>
            <a:r>
              <a:rPr lang="en-US" sz="4800" b="1" dirty="0">
                <a:solidFill>
                  <a:schemeClr val="accent4">
                    <a:lumMod val="75000"/>
                  </a:schemeClr>
                </a:solidFill>
                <a:effectLst>
                  <a:outerShdw blurRad="38100" dist="38100" dir="2700000" algn="tl">
                    <a:srgbClr val="000000">
                      <a:alpha val="43137"/>
                    </a:srgbClr>
                  </a:outerShdw>
                </a:effectLst>
              </a:rPr>
              <a:t>TRANSMISSION  MEDIA</a:t>
            </a:r>
            <a:endParaRPr lang="en-IN" sz="4800" b="1" dirty="0">
              <a:solidFill>
                <a:schemeClr val="accent4">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accent4">
                    <a:lumMod val="75000"/>
                  </a:schemeClr>
                </a:solidFill>
                <a:latin typeface="Century Gothic"/>
                <a:cs typeface="Century Gothic"/>
              </a:rPr>
              <a:t>In </a:t>
            </a:r>
            <a:r>
              <a:rPr sz="2000" spc="-5" dirty="0">
                <a:solidFill>
                  <a:schemeClr val="accent4">
                    <a:lumMod val="75000"/>
                  </a:schemeClr>
                </a:solidFill>
                <a:latin typeface="Century Gothic"/>
                <a:cs typeface="Century Gothic"/>
              </a:rPr>
              <a:t>data communication,</a:t>
            </a:r>
            <a:endParaRPr sz="2000" dirty="0">
              <a:solidFill>
                <a:schemeClr val="accent4">
                  <a:lumMod val="75000"/>
                </a:schemeClr>
              </a:solidFill>
              <a:latin typeface="Century Gothic"/>
              <a:cs typeface="Century Gothic"/>
            </a:endParaRPr>
          </a:p>
          <a:p>
            <a:pPr>
              <a:lnSpc>
                <a:spcPct val="100000"/>
              </a:lnSpc>
              <a:spcBef>
                <a:spcPts val="5"/>
              </a:spcBef>
            </a:pPr>
            <a:endParaRPr sz="2000" dirty="0">
              <a:solidFill>
                <a:schemeClr val="accent4">
                  <a:lumMod val="75000"/>
                </a:schemeClr>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accent4">
                    <a:lumMod val="75000"/>
                  </a:schemeClr>
                </a:solidFill>
              </a:rPr>
              <a:t>	</a:t>
            </a:r>
            <a:r>
              <a:rPr sz="2000" b="1" dirty="0">
                <a:solidFill>
                  <a:schemeClr val="accent4">
                    <a:lumMod val="75000"/>
                  </a:schemeClr>
                </a:solidFill>
                <a:latin typeface="Century Gothic"/>
                <a:cs typeface="Century Gothic"/>
              </a:rPr>
              <a:t>Transmission media </a:t>
            </a:r>
            <a:r>
              <a:rPr sz="2000" spc="10" dirty="0">
                <a:solidFill>
                  <a:schemeClr val="accent4">
                    <a:lumMod val="75000"/>
                  </a:schemeClr>
                </a:solidFill>
                <a:latin typeface="Century Gothic"/>
                <a:cs typeface="Century Gothic"/>
              </a:rPr>
              <a:t>is </a:t>
            </a:r>
            <a:r>
              <a:rPr sz="2000" dirty="0">
                <a:solidFill>
                  <a:schemeClr val="accent4">
                    <a:lumMod val="75000"/>
                  </a:schemeClr>
                </a:solidFill>
                <a:latin typeface="Century Gothic"/>
                <a:cs typeface="Century Gothic"/>
              </a:rPr>
              <a:t>a </a:t>
            </a:r>
            <a:r>
              <a:rPr sz="2000" spc="-5" dirty="0">
                <a:solidFill>
                  <a:schemeClr val="accent4">
                    <a:lumMod val="75000"/>
                  </a:schemeClr>
                </a:solidFill>
                <a:latin typeface="Century Gothic"/>
                <a:cs typeface="Century Gothic"/>
              </a:rPr>
              <a:t>pathway </a:t>
            </a:r>
            <a:r>
              <a:rPr sz="2000" dirty="0">
                <a:solidFill>
                  <a:schemeClr val="accent4">
                    <a:lumMod val="75000"/>
                  </a:schemeClr>
                </a:solidFill>
                <a:latin typeface="Century Gothic"/>
                <a:cs typeface="Century Gothic"/>
              </a:rPr>
              <a:t>that carries</a:t>
            </a:r>
            <a:r>
              <a:rPr sz="2000" spc="-170" dirty="0">
                <a:solidFill>
                  <a:schemeClr val="accent4">
                    <a:lumMod val="75000"/>
                  </a:schemeClr>
                </a:solidFill>
                <a:latin typeface="Century Gothic"/>
                <a:cs typeface="Century Gothic"/>
              </a:rPr>
              <a:t> </a:t>
            </a:r>
            <a:r>
              <a:rPr sz="2000" dirty="0">
                <a:solidFill>
                  <a:schemeClr val="accent4">
                    <a:lumMod val="75000"/>
                  </a:schemeClr>
                </a:solidFill>
                <a:latin typeface="Century Gothic"/>
                <a:cs typeface="Century Gothic"/>
              </a:rPr>
              <a:t>the  information from sender to</a:t>
            </a:r>
            <a:r>
              <a:rPr sz="2000" spc="-20" dirty="0">
                <a:solidFill>
                  <a:schemeClr val="accent4">
                    <a:lumMod val="75000"/>
                  </a:schemeClr>
                </a:solidFill>
                <a:latin typeface="Century Gothic"/>
                <a:cs typeface="Century Gothic"/>
              </a:rPr>
              <a:t> </a:t>
            </a:r>
            <a:r>
              <a:rPr sz="2000" spc="-5" dirty="0">
                <a:solidFill>
                  <a:schemeClr val="accent4">
                    <a:lumMod val="75000"/>
                  </a:schemeClr>
                </a:solidFill>
                <a:latin typeface="Century Gothic"/>
                <a:cs typeface="Century Gothic"/>
              </a:rPr>
              <a:t>receiver.</a:t>
            </a:r>
            <a:endParaRPr sz="2000" dirty="0">
              <a:solidFill>
                <a:schemeClr val="accent4">
                  <a:lumMod val="75000"/>
                </a:schemeClr>
              </a:solidFill>
              <a:latin typeface="Century Gothic"/>
              <a:cs typeface="Century Gothic"/>
            </a:endParaRPr>
          </a:p>
          <a:p>
            <a:pPr>
              <a:lnSpc>
                <a:spcPct val="100000"/>
              </a:lnSpc>
              <a:spcBef>
                <a:spcPts val="5"/>
              </a:spcBef>
              <a:buFont typeface="Arial"/>
              <a:buChar char="•"/>
            </a:pPr>
            <a:endParaRPr sz="2000" dirty="0">
              <a:solidFill>
                <a:schemeClr val="accent4">
                  <a:lumMod val="75000"/>
                </a:schemeClr>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accent4">
                    <a:lumMod val="75000"/>
                  </a:schemeClr>
                </a:solidFill>
                <a:latin typeface="Century Gothic"/>
                <a:cs typeface="Century Gothic"/>
              </a:rPr>
              <a:t>We </a:t>
            </a:r>
            <a:r>
              <a:rPr sz="2000" dirty="0">
                <a:solidFill>
                  <a:schemeClr val="accent4">
                    <a:lumMod val="75000"/>
                  </a:schemeClr>
                </a:solidFill>
                <a:latin typeface="Century Gothic"/>
                <a:cs typeface="Century Gothic"/>
              </a:rPr>
              <a:t>use different types of </a:t>
            </a:r>
            <a:r>
              <a:rPr sz="2000" spc="-5" dirty="0">
                <a:solidFill>
                  <a:schemeClr val="accent4">
                    <a:lumMod val="75000"/>
                  </a:schemeClr>
                </a:solidFill>
                <a:latin typeface="Century Gothic"/>
                <a:cs typeface="Century Gothic"/>
              </a:rPr>
              <a:t>cables </a:t>
            </a:r>
            <a:r>
              <a:rPr sz="2000" dirty="0">
                <a:solidFill>
                  <a:schemeClr val="accent4">
                    <a:lumMod val="75000"/>
                  </a:schemeClr>
                </a:solidFill>
                <a:latin typeface="Century Gothic"/>
                <a:cs typeface="Century Gothic"/>
              </a:rPr>
              <a:t>or waves to  transmit</a:t>
            </a:r>
            <a:r>
              <a:rPr sz="2000" spc="-15" dirty="0">
                <a:solidFill>
                  <a:schemeClr val="accent4">
                    <a:lumMod val="75000"/>
                  </a:schemeClr>
                </a:solidFill>
                <a:latin typeface="Century Gothic"/>
                <a:cs typeface="Century Gothic"/>
              </a:rPr>
              <a:t> </a:t>
            </a:r>
            <a:r>
              <a:rPr sz="2000" dirty="0">
                <a:solidFill>
                  <a:schemeClr val="accent4">
                    <a:lumMod val="75000"/>
                  </a:schemeClr>
                </a:solidFill>
                <a:latin typeface="Century Gothic"/>
                <a:cs typeface="Century Gothic"/>
              </a:rPr>
              <a:t>data.</a:t>
            </a:r>
          </a:p>
          <a:p>
            <a:pPr>
              <a:lnSpc>
                <a:spcPct val="100000"/>
              </a:lnSpc>
              <a:spcBef>
                <a:spcPts val="5"/>
              </a:spcBef>
              <a:buFont typeface="Arial"/>
              <a:buChar char="•"/>
            </a:pPr>
            <a:endParaRPr sz="2000" dirty="0">
              <a:solidFill>
                <a:schemeClr val="accent4">
                  <a:lumMod val="75000"/>
                </a:schemeClr>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accent4">
                    <a:lumMod val="75000"/>
                  </a:schemeClr>
                </a:solidFill>
                <a:latin typeface="Century Gothic"/>
                <a:cs typeface="Century Gothic"/>
              </a:rPr>
              <a:t>Data </a:t>
            </a:r>
            <a:r>
              <a:rPr sz="2000" spc="10" dirty="0">
                <a:solidFill>
                  <a:schemeClr val="accent4">
                    <a:lumMod val="75000"/>
                  </a:schemeClr>
                </a:solidFill>
                <a:latin typeface="Century Gothic"/>
                <a:cs typeface="Century Gothic"/>
              </a:rPr>
              <a:t>is </a:t>
            </a:r>
            <a:r>
              <a:rPr sz="2000" dirty="0">
                <a:solidFill>
                  <a:schemeClr val="accent4">
                    <a:lumMod val="75000"/>
                  </a:schemeClr>
                </a:solidFill>
                <a:latin typeface="Century Gothic"/>
                <a:cs typeface="Century Gothic"/>
              </a:rPr>
              <a:t>transmitted normally through electrical</a:t>
            </a:r>
            <a:r>
              <a:rPr sz="2000" spc="-185" dirty="0">
                <a:solidFill>
                  <a:schemeClr val="accent4">
                    <a:lumMod val="75000"/>
                  </a:schemeClr>
                </a:solidFill>
                <a:latin typeface="Century Gothic"/>
                <a:cs typeface="Century Gothic"/>
              </a:rPr>
              <a:t> </a:t>
            </a:r>
            <a:r>
              <a:rPr sz="2000" dirty="0">
                <a:solidFill>
                  <a:schemeClr val="accent4">
                    <a:lumMod val="75000"/>
                  </a:schemeClr>
                </a:solidFill>
                <a:latin typeface="Century Gothic"/>
                <a:cs typeface="Century Gothic"/>
              </a:rPr>
              <a:t>or</a:t>
            </a:r>
          </a:p>
          <a:p>
            <a:pPr marL="355600">
              <a:lnSpc>
                <a:spcPct val="100000"/>
              </a:lnSpc>
            </a:pPr>
            <a:r>
              <a:rPr sz="2000" dirty="0">
                <a:solidFill>
                  <a:schemeClr val="accent4">
                    <a:lumMod val="75000"/>
                  </a:schemeClr>
                </a:solidFill>
                <a:latin typeface="Century Gothic"/>
                <a:cs typeface="Century Gothic"/>
              </a:rPr>
              <a:t>electromagnetic</a:t>
            </a:r>
            <a:r>
              <a:rPr sz="2000" spc="-35" dirty="0">
                <a:solidFill>
                  <a:schemeClr val="accent4">
                    <a:lumMod val="75000"/>
                  </a:schemeClr>
                </a:solidFill>
                <a:latin typeface="Century Gothic"/>
                <a:cs typeface="Century Gothic"/>
              </a:rPr>
              <a:t> </a:t>
            </a:r>
            <a:r>
              <a:rPr sz="2000" spc="-5" dirty="0">
                <a:solidFill>
                  <a:schemeClr val="accent4">
                    <a:lumMod val="75000"/>
                  </a:schemeClr>
                </a:solidFill>
                <a:latin typeface="Century Gothic"/>
                <a:cs typeface="Century Gothic"/>
              </a:rPr>
              <a:t>signals.</a:t>
            </a:r>
            <a:endParaRPr sz="2000" dirty="0">
              <a:solidFill>
                <a:schemeClr val="accent4">
                  <a:lumMod val="75000"/>
                </a:schemeClr>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613903"/>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762000" y="3105150"/>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5"/>
            <a:ext cx="9144000" cy="5144265"/>
          </a:xfrm>
        </p:spPr>
      </p:pic>
    </p:spTree>
    <p:extLst>
      <p:ext uri="{BB962C8B-B14F-4D97-AF65-F5344CB8AC3E}">
        <p14:creationId xmlns:p14="http://schemas.microsoft.com/office/powerpoint/2010/main" val="156215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684675"/>
            <a:ext cx="5557267" cy="627736"/>
          </a:xfrm>
          <a:prstGeom prst="rect">
            <a:avLst/>
          </a:prstGeom>
        </p:spPr>
        <p:txBody>
          <a:bodyPr vert="horz" wrap="square" lIns="0" tIns="12065" rIns="0" bIns="0" rtlCol="0">
            <a:spAutoFit/>
          </a:bodyPr>
          <a:lstStyle/>
          <a:p>
            <a:pPr marL="12700">
              <a:lnSpc>
                <a:spcPct val="100000"/>
              </a:lnSpc>
              <a:spcBef>
                <a:spcPts val="95"/>
              </a:spcBef>
            </a:pPr>
            <a:r>
              <a:rPr sz="4000" b="1" spc="-30" dirty="0">
                <a:solidFill>
                  <a:srgbClr val="2E5796"/>
                </a:solidFill>
                <a:latin typeface="Bahnschrift" panose="020B0502040204020203" pitchFamily="34" charset="0"/>
                <a:cs typeface="Times New Roman"/>
              </a:rPr>
              <a:t>Twisted-pair</a:t>
            </a:r>
            <a:r>
              <a:rPr sz="4000" b="1" spc="-80" dirty="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567737"/>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sz="20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a:solidFill>
                  <a:srgbClr val="2E5796"/>
                </a:solidFill>
                <a:latin typeface="Bahnschrift" panose="020B0502040204020203" pitchFamily="34" charset="0"/>
                <a:cs typeface="Palatino Linotype"/>
              </a:rPr>
              <a:t>Pair</a:t>
            </a:r>
            <a:r>
              <a:rPr lang="en-US" sz="4000" b="1" spc="-40" dirty="0">
                <a:solidFill>
                  <a:srgbClr val="2E5796"/>
                </a:solidFill>
                <a:latin typeface="Bahnschrift" panose="020B0502040204020203" pitchFamily="34" charset="0"/>
                <a:cs typeface="Palatino Linotype"/>
              </a:rPr>
              <a:t> </a:t>
            </a:r>
            <a:r>
              <a:rPr sz="4000" b="1" spc="-5" dirty="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133644"/>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a:latin typeface="Century Gothic"/>
                <a:cs typeface="Century Gothic"/>
              </a:rPr>
              <a:t>reference</a:t>
            </a: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228815"/>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a:latin typeface="Century Gothic"/>
                <a:cs typeface="Century Gothic"/>
              </a:rPr>
              <a:t>install</a:t>
            </a:r>
            <a:endParaRPr lang="en-US" dirty="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a:latin typeface="Palatino Linotype"/>
                <a:cs typeface="Palatino Linotype"/>
              </a:rPr>
              <a:t>Telephone </a:t>
            </a:r>
            <a:r>
              <a:rPr lang="en-IN" dirty="0">
                <a:latin typeface="Palatino Linotype"/>
                <a:cs typeface="Palatino Linotype"/>
              </a:rPr>
              <a:t>subscribers </a:t>
            </a:r>
            <a:r>
              <a:rPr lang="en-IN" spc="-5" dirty="0">
                <a:latin typeface="Palatino Linotype"/>
                <a:cs typeface="Palatino Linotype"/>
              </a:rPr>
              <a:t>connect</a:t>
            </a:r>
            <a:r>
              <a:rPr lang="en-IN" spc="15" dirty="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a:latin typeface="Palatino Linotype"/>
                <a:cs typeface="Palatino Linotype"/>
              </a:rPr>
              <a:t>the </a:t>
            </a:r>
            <a:r>
              <a:rPr lang="en-IN" dirty="0">
                <a:latin typeface="Palatino Linotype"/>
                <a:cs typeface="Palatino Linotype"/>
              </a:rPr>
              <a:t>central</a:t>
            </a:r>
            <a:r>
              <a:rPr lang="en-IN" spc="-45" dirty="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(RJ stands for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Palatino Linotype"/>
                <a:cs typeface="Palatino Linotype"/>
              </a:rPr>
              <a:t>Crimp</a:t>
            </a:r>
            <a:r>
              <a:rPr lang="en-US" sz="1800" b="1" spc="-5" dirty="0">
                <a:latin typeface="Palatino Linotype"/>
                <a:cs typeface="Palatino Linotype"/>
              </a:rPr>
              <a:t>ing</a:t>
            </a:r>
            <a:r>
              <a:rPr sz="1800" b="1" spc="-55" dirty="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175887"/>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endParaRPr lang="en-US" dirty="0">
              <a:latin typeface="Century Gothic"/>
              <a:cs typeface="Century Gothic"/>
            </a:endParaRPr>
          </a:p>
          <a:p>
            <a:pPr marL="355600" marR="708025" indent="-342900">
              <a:lnSpc>
                <a:spcPts val="2810"/>
              </a:lnSpc>
              <a:buFont typeface="Arial"/>
              <a:buChar char="•"/>
              <a:tabLst>
                <a:tab pos="354965" algn="l"/>
                <a:tab pos="355600" algn="l"/>
              </a:tabLst>
            </a:pPr>
            <a:endParaRPr lang="en-US" dirty="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363468"/>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97975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a:latin typeface="Century Gothic"/>
                <a:cs typeface="Century Gothic"/>
              </a:rPr>
              <a:t>wire</a:t>
            </a:r>
            <a:endParaRPr lang="en-US" sz="1800" spc="-5" dirty="0">
              <a:latin typeface="Century Gothic"/>
              <a:cs typeface="Century Gothic"/>
            </a:endParaRPr>
          </a:p>
          <a:p>
            <a:pPr marL="12700">
              <a:lnSpc>
                <a:spcPct val="100000"/>
              </a:lnSpc>
              <a:spcBef>
                <a:spcPts val="100"/>
              </a:spcBef>
              <a:tabLst>
                <a:tab pos="354965" algn="l"/>
                <a:tab pos="355600" algn="l"/>
              </a:tabLst>
            </a:pP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a:latin typeface="Century Gothic"/>
                <a:cs typeface="Century Gothic"/>
              </a:rPr>
              <a:t>serves</a:t>
            </a:r>
            <a:r>
              <a:rPr lang="en-US" sz="1800" dirty="0">
                <a:latin typeface="Century Gothic"/>
                <a:cs typeface="Century Gothic"/>
              </a:rPr>
              <a:t> </a:t>
            </a:r>
            <a:r>
              <a:rPr sz="1800" spc="-5" dirty="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3200400" y="1429188"/>
            <a:ext cx="5562600" cy="2709877"/>
          </a:xfrm>
          <a:prstGeom prst="rect">
            <a:avLst/>
          </a:prstGeom>
        </p:spPr>
        <p:txBody>
          <a:bodyPr vert="horz" wrap="square" lIns="0" tIns="9049" rIns="0" bIns="0" rtlCol="0">
            <a:spAutoFit/>
          </a:bodyPr>
          <a:lstStyle/>
          <a:p>
            <a:pPr marL="266700" marR="3810" indent="-257651">
              <a:spcBef>
                <a:spcPts val="71"/>
              </a:spcBef>
            </a:pPr>
            <a:r>
              <a:rPr sz="1700" spc="285" dirty="0">
                <a:latin typeface="Arial"/>
                <a:cs typeface="Arial"/>
              </a:rPr>
              <a:t> </a:t>
            </a:r>
            <a:r>
              <a:rPr sz="2100" spc="-4" dirty="0">
                <a:latin typeface="Times New Roman"/>
                <a:cs typeface="Times New Roman"/>
              </a:rPr>
              <a:t>A network consists of two or more computers</a:t>
            </a:r>
            <a:r>
              <a:rPr sz="2100" spc="-270" dirty="0">
                <a:latin typeface="Times New Roman"/>
                <a:cs typeface="Times New Roman"/>
              </a:rPr>
              <a:t> </a:t>
            </a:r>
            <a:r>
              <a:rPr sz="2100" spc="-131" dirty="0">
                <a:latin typeface="Times New Roman"/>
                <a:cs typeface="Times New Roman"/>
              </a:rPr>
              <a:t>that  </a:t>
            </a:r>
            <a:r>
              <a:rPr sz="2100" spc="-4" dirty="0">
                <a:latin typeface="Times New Roman"/>
                <a:cs typeface="Times New Roman"/>
              </a:rPr>
              <a:t>are </a:t>
            </a:r>
            <a:r>
              <a:rPr sz="2100" dirty="0">
                <a:latin typeface="Times New Roman"/>
                <a:cs typeface="Times New Roman"/>
              </a:rPr>
              <a:t>linked </a:t>
            </a:r>
            <a:r>
              <a:rPr sz="2100" spc="-4" dirty="0">
                <a:latin typeface="Times New Roman"/>
                <a:cs typeface="Times New Roman"/>
              </a:rPr>
              <a:t>in </a:t>
            </a:r>
            <a:r>
              <a:rPr sz="2100" dirty="0">
                <a:latin typeface="Times New Roman"/>
                <a:cs typeface="Times New Roman"/>
              </a:rPr>
              <a:t>order </a:t>
            </a:r>
            <a:r>
              <a:rPr sz="2100" spc="-4" dirty="0">
                <a:latin typeface="Times New Roman"/>
                <a:cs typeface="Times New Roman"/>
              </a:rPr>
              <a:t>to share resources (such as  printers and CDs), exchange files, or allow  electronic</a:t>
            </a:r>
            <a:r>
              <a:rPr sz="2100" spc="-23" dirty="0">
                <a:latin typeface="Times New Roman"/>
                <a:cs typeface="Times New Roman"/>
              </a:rPr>
              <a:t> </a:t>
            </a:r>
            <a:r>
              <a:rPr sz="2100" spc="-4" dirty="0">
                <a:latin typeface="Times New Roman"/>
                <a:cs typeface="Times New Roman"/>
              </a:rPr>
              <a:t>communications.</a:t>
            </a:r>
            <a:endParaRPr lang="en-US" sz="2100" spc="-4" dirty="0">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latin typeface="Arial"/>
                <a:cs typeface="Arial"/>
              </a:rPr>
              <a:t> </a:t>
            </a:r>
            <a:r>
              <a:rPr sz="2100" spc="-4" dirty="0">
                <a:latin typeface="Times New Roman"/>
                <a:cs typeface="Times New Roman"/>
              </a:rPr>
              <a:t>The computers </a:t>
            </a:r>
            <a:r>
              <a:rPr sz="2100" dirty="0">
                <a:latin typeface="Times New Roman"/>
                <a:cs typeface="Times New Roman"/>
              </a:rPr>
              <a:t>on </a:t>
            </a:r>
            <a:r>
              <a:rPr sz="2100" spc="-4" dirty="0">
                <a:latin typeface="Times New Roman"/>
                <a:cs typeface="Times New Roman"/>
              </a:rPr>
              <a:t>a network </a:t>
            </a:r>
            <a:r>
              <a:rPr sz="2100" spc="-8" dirty="0">
                <a:latin typeface="Times New Roman"/>
                <a:cs typeface="Times New Roman"/>
              </a:rPr>
              <a:t>may </a:t>
            </a:r>
            <a:r>
              <a:rPr sz="2100" spc="-4" dirty="0">
                <a:latin typeface="Times New Roman"/>
                <a:cs typeface="Times New Roman"/>
              </a:rPr>
              <a:t>be linked  </a:t>
            </a:r>
            <a:r>
              <a:rPr sz="2100" dirty="0">
                <a:latin typeface="Times New Roman"/>
                <a:cs typeface="Times New Roman"/>
              </a:rPr>
              <a:t>through </a:t>
            </a:r>
            <a:r>
              <a:rPr sz="2100" spc="-4" dirty="0">
                <a:latin typeface="Times New Roman"/>
                <a:cs typeface="Times New Roman"/>
              </a:rPr>
              <a:t>cables, telephone lines, radio</a:t>
            </a:r>
            <a:r>
              <a:rPr sz="2100" spc="-49" dirty="0">
                <a:latin typeface="Times New Roman"/>
                <a:cs typeface="Times New Roman"/>
              </a:rPr>
              <a:t> </a:t>
            </a:r>
            <a:r>
              <a:rPr sz="2100" spc="-4" dirty="0">
                <a:latin typeface="Times New Roman"/>
                <a:cs typeface="Times New Roman"/>
              </a:rPr>
              <a:t>waves,  satellites, or infrared </a:t>
            </a:r>
            <a:r>
              <a:rPr sz="2100" dirty="0">
                <a:latin typeface="Times New Roman"/>
                <a:cs typeface="Times New Roman"/>
              </a:rPr>
              <a:t>light</a:t>
            </a:r>
            <a:r>
              <a:rPr sz="2100" spc="-19" dirty="0">
                <a:latin typeface="Times New Roman"/>
                <a:cs typeface="Times New Roman"/>
              </a:rPr>
              <a:t> </a:t>
            </a:r>
            <a:r>
              <a:rPr sz="2100" spc="-8" dirty="0">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67558"/>
            <a:ext cx="2895600" cy="3985392"/>
          </a:xfrm>
          <a:prstGeom prst="rect">
            <a:avLst/>
          </a:prstGeom>
        </p:spPr>
      </p:pic>
    </p:spTree>
    <p:extLst>
      <p:ext uri="{BB962C8B-B14F-4D97-AF65-F5344CB8AC3E}">
        <p14:creationId xmlns:p14="http://schemas.microsoft.com/office/powerpoint/2010/main" val="1290442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3738602"/>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77241" y="3587900"/>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3860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553904"/>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4876800" y="2266950"/>
            <a:ext cx="3886200" cy="2528897"/>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a:t>
            </a:r>
          </a:p>
          <a:p>
            <a:pPr marL="12700">
              <a:lnSpc>
                <a:spcPct val="100000"/>
              </a:lnSpc>
              <a:spcBef>
                <a:spcPts val="1900"/>
              </a:spcBef>
            </a:pPr>
            <a:r>
              <a:rPr lang="en-IN" b="1" spc="-5" dirty="0">
                <a:latin typeface="Century Gothic"/>
                <a:cs typeface="Century Gothic"/>
              </a:rPr>
              <a:t>DISADVANTAGE</a:t>
            </a:r>
            <a:endParaRPr lang="en-IN" dirty="0">
              <a:latin typeface="Century Gothic"/>
              <a:cs typeface="Century Gothic"/>
            </a:endParaRPr>
          </a:p>
          <a:p>
            <a:pPr>
              <a:lnSpc>
                <a:spcPct val="100000"/>
              </a:lnSpc>
              <a:spcBef>
                <a:spcPts val="50"/>
              </a:spcBef>
            </a:pP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a:latin typeface="Century Gothic"/>
                <a:cs typeface="Century Gothic"/>
              </a:rPr>
              <a:t>network</a:t>
            </a:r>
          </a:p>
        </p:txBody>
      </p:sp>
    </p:spTree>
    <p:extLst>
      <p:ext uri="{BB962C8B-B14F-4D97-AF65-F5344CB8AC3E}">
        <p14:creationId xmlns:p14="http://schemas.microsoft.com/office/powerpoint/2010/main" val="3161134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dirty="0">
                <a:latin typeface="Century Gothic"/>
                <a:cs typeface="Century Gothic"/>
              </a:rPr>
              <a:t>Local Area</a:t>
            </a:r>
            <a:r>
              <a:rPr sz="1600" spc="-60" dirty="0">
                <a:latin typeface="Century Gothic"/>
                <a:cs typeface="Century Gothic"/>
              </a:rPr>
              <a:t> </a:t>
            </a:r>
            <a:r>
              <a:rPr sz="1600" spc="-5" dirty="0">
                <a:latin typeface="Century Gothic"/>
                <a:cs typeface="Century Gothic"/>
              </a:rPr>
              <a:t>Networks</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a:latin typeface="Century Gothic"/>
                <a:cs typeface="Century Gothic"/>
              </a:rPr>
              <a:t>  </a:t>
            </a:r>
            <a:endParaRPr lang="en-IN" sz="1600" spc="-5" dirty="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a:latin typeface="Century Gothic"/>
                <a:cs typeface="Century Gothic"/>
              </a:rPr>
              <a:t>Greater</a:t>
            </a:r>
            <a:r>
              <a:rPr lang="en-IN" sz="1600" spc="-15" dirty="0">
                <a:latin typeface="Century Gothic"/>
                <a:cs typeface="Century Gothic"/>
              </a:rPr>
              <a:t> </a:t>
            </a:r>
            <a:r>
              <a:rPr lang="en-IN" sz="1600" spc="-5" dirty="0">
                <a:latin typeface="Century Gothic"/>
                <a:cs typeface="Century Gothic"/>
              </a:rPr>
              <a:t>capacity</a:t>
            </a:r>
            <a:r>
              <a:rPr lang="en-IN" sz="1600" dirty="0">
                <a:latin typeface="Century Gothic"/>
                <a:cs typeface="Century Gothic"/>
              </a:rPr>
              <a:t> </a:t>
            </a:r>
            <a:r>
              <a:rPr lang="en-IN" sz="1400" spc="-10" dirty="0">
                <a:latin typeface="Century Gothic"/>
                <a:cs typeface="Century Gothic"/>
              </a:rPr>
              <a:t>Example: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a:latin typeface="Century Gothic"/>
                <a:cs typeface="Century Gothic"/>
              </a:rPr>
              <a:t>attenuation</a:t>
            </a: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a:effectLst>
                  <a:outerShdw blurRad="38100" dist="38100" dir="2700000" algn="tl">
                    <a:srgbClr val="000000">
                      <a:alpha val="43137"/>
                    </a:srgbClr>
                  </a:outerShdw>
                </a:effectLst>
                <a:latin typeface="Century Gothic"/>
                <a:cs typeface="Century Gothic"/>
              </a:rPr>
              <a:t>Disadvantage</a:t>
            </a: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are </a:t>
            </a:r>
          </a:p>
          <a:p>
            <a:pPr marL="12700">
              <a:lnSpc>
                <a:spcPct val="100000"/>
              </a:lnSpc>
              <a:spcBef>
                <a:spcPts val="100"/>
              </a:spcBef>
              <a:tabLst>
                <a:tab pos="354965" algn="l"/>
                <a:tab pos="355600" algn="l"/>
              </a:tabLst>
            </a:pPr>
            <a:r>
              <a:rPr lang="en-IN" sz="1600" dirty="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a:latin typeface="Century Gothic"/>
                <a:cs typeface="Century Gothic"/>
              </a:rPr>
              <a:t>Used </a:t>
            </a:r>
            <a:r>
              <a:rPr dirty="0">
                <a:latin typeface="Century Gothic"/>
                <a:cs typeface="Century Gothic"/>
              </a:rPr>
              <a:t>for </a:t>
            </a:r>
            <a:r>
              <a:rPr spc="-5" dirty="0">
                <a:latin typeface="Century Gothic"/>
                <a:cs typeface="Century Gothic"/>
              </a:rPr>
              <a:t>multicasts(multiple 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
        <p:nvSpPr>
          <p:cNvPr id="2" name="Rectangle 1">
            <a:extLst>
              <a:ext uri="{FF2B5EF4-FFF2-40B4-BE49-F238E27FC236}">
                <a16:creationId xmlns:a16="http://schemas.microsoft.com/office/drawing/2014/main" id="{F48D9301-A2CF-DD0C-907A-E7120281A6E8}"/>
              </a:ext>
            </a:extLst>
          </p:cNvPr>
          <p:cNvSpPr/>
          <p:nvPr/>
        </p:nvSpPr>
        <p:spPr>
          <a:xfrm>
            <a:off x="7772400" y="4781550"/>
            <a:ext cx="1371600" cy="361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7358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one</a:t>
            </a:r>
            <a:r>
              <a:rPr lang="en-US" sz="1600" dirty="0">
                <a:latin typeface="Century Gothic"/>
                <a:cs typeface="Century Gothic"/>
              </a:rPr>
              <a:t> </a:t>
            </a:r>
            <a:r>
              <a:rPr sz="1600" spc="-5" dirty="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tx1"/>
                </a:solidFill>
              </a:rPr>
              <a:t>Frequencies </a:t>
            </a:r>
            <a:r>
              <a:rPr sz="1800" b="0" spc="-5" dirty="0">
                <a:solidFill>
                  <a:schemeClr val="tx1"/>
                </a:solidFill>
              </a:rPr>
              <a:t>between 300 GHz </a:t>
            </a:r>
            <a:r>
              <a:rPr sz="1800" b="0" dirty="0">
                <a:solidFill>
                  <a:schemeClr val="tx1"/>
                </a:solidFill>
              </a:rPr>
              <a:t>to 400</a:t>
            </a:r>
            <a:r>
              <a:rPr sz="1800" b="0" spc="-70" dirty="0">
                <a:solidFill>
                  <a:schemeClr val="tx1"/>
                </a:solidFill>
              </a:rPr>
              <a:t> </a:t>
            </a:r>
            <a:r>
              <a:rPr sz="1800" b="0" spc="-10" dirty="0">
                <a:solidFill>
                  <a:schemeClr val="tx1"/>
                </a:solidFill>
              </a:rPr>
              <a:t>THz.</a:t>
            </a:r>
            <a:endParaRPr lang="en-US" sz="1800" b="0" spc="-10" dirty="0">
              <a:solidFill>
                <a:schemeClr val="tx1"/>
              </a:solidFill>
            </a:endParaRPr>
          </a:p>
          <a:p>
            <a:pPr marL="439420" indent="-427355">
              <a:lnSpc>
                <a:spcPct val="100000"/>
              </a:lnSpc>
              <a:spcBef>
                <a:spcPts val="1535"/>
              </a:spcBef>
              <a:buFont typeface="Wingdings"/>
              <a:buChar char=""/>
              <a:tabLst>
                <a:tab pos="439420" algn="l"/>
                <a:tab pos="440055" algn="l"/>
              </a:tabLst>
            </a:pPr>
            <a:r>
              <a:rPr sz="1800" b="0" spc="-10" dirty="0">
                <a:solidFill>
                  <a:schemeClr val="tx1"/>
                </a:solidFill>
              </a:rPr>
              <a:t>Used </a:t>
            </a:r>
            <a:r>
              <a:rPr sz="1800" b="0" dirty="0">
                <a:solidFill>
                  <a:schemeClr val="tx1"/>
                </a:solidFill>
              </a:rPr>
              <a:t>for short-range</a:t>
            </a:r>
            <a:r>
              <a:rPr sz="1800" b="0" spc="30" dirty="0">
                <a:solidFill>
                  <a:schemeClr val="tx1"/>
                </a:solidFill>
              </a:rPr>
              <a:t> </a:t>
            </a:r>
            <a:r>
              <a:rPr sz="1800" b="0" spc="-5" dirty="0">
                <a:solidFill>
                  <a:schemeClr val="tx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tx1"/>
                </a:solidFill>
              </a:rPr>
              <a:t>	</a:t>
            </a:r>
            <a:r>
              <a:rPr sz="1800" b="0" spc="-5" dirty="0">
                <a:solidFill>
                  <a:schemeClr val="tx1"/>
                </a:solidFill>
              </a:rPr>
              <a:t>Example: </a:t>
            </a:r>
            <a:r>
              <a:rPr sz="1800" b="0" dirty="0">
                <a:solidFill>
                  <a:schemeClr val="tx1"/>
                </a:solidFill>
              </a:rPr>
              <a:t>Night </a:t>
            </a:r>
            <a:r>
              <a:rPr sz="1800" b="0" spc="-5" dirty="0">
                <a:solidFill>
                  <a:schemeClr val="tx1"/>
                </a:solidFill>
              </a:rPr>
              <a:t>Vision Camera,Remote </a:t>
            </a:r>
            <a:r>
              <a:rPr sz="1800" b="0" dirty="0">
                <a:solidFill>
                  <a:schemeClr val="tx1"/>
                </a:solidFill>
              </a:rPr>
              <a:t>control,  File sharing </a:t>
            </a:r>
            <a:r>
              <a:rPr sz="1800" b="0" spc="-5" dirty="0">
                <a:solidFill>
                  <a:schemeClr val="tx1"/>
                </a:solidFill>
              </a:rPr>
              <a:t>between </a:t>
            </a:r>
            <a:r>
              <a:rPr lang="en-US" sz="1800" b="0" spc="-5" dirty="0">
                <a:solidFill>
                  <a:schemeClr val="tx1"/>
                </a:solidFill>
              </a:rPr>
              <a:t>  </a:t>
            </a:r>
            <a:r>
              <a:rPr sz="1800" b="0" dirty="0">
                <a:solidFill>
                  <a:schemeClr val="tx1"/>
                </a:solidFill>
              </a:rPr>
              <a:t>two </a:t>
            </a:r>
            <a:r>
              <a:rPr sz="1800" b="0" spc="-5" dirty="0">
                <a:solidFill>
                  <a:schemeClr val="tx1"/>
                </a:solidFill>
              </a:rPr>
              <a:t>phones, Communication between </a:t>
            </a:r>
            <a:r>
              <a:rPr sz="1800" b="0" dirty="0">
                <a:solidFill>
                  <a:schemeClr val="tx1"/>
                </a:solidFill>
              </a:rPr>
              <a:t>a PC </a:t>
            </a:r>
            <a:r>
              <a:rPr sz="1800" b="0" spc="-5" dirty="0">
                <a:solidFill>
                  <a:schemeClr val="tx1"/>
                </a:solidFill>
              </a:rPr>
              <a:t>and peripheral  </a:t>
            </a:r>
            <a:r>
              <a:rPr sz="1800" b="0" dirty="0">
                <a:solidFill>
                  <a:schemeClr val="tx1"/>
                </a:solidFill>
              </a:rPr>
              <a:t>device</a:t>
            </a: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a:solidFill>
                  <a:schemeClr val="tx1"/>
                </a:solidFill>
              </a:rPr>
              <a:t>It stands for Packet Internet Gropher </a:t>
            </a:r>
            <a:r>
              <a:rPr lang="en-IN" sz="1800" dirty="0">
                <a:solidFill>
                  <a:schemeClr val="tx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tx1"/>
                </a:solidFill>
              </a:rPr>
              <a:t>Echo</a:t>
            </a:r>
            <a:r>
              <a:rPr lang="en-IN" sz="1800" dirty="0">
                <a:solidFill>
                  <a:schemeClr val="tx1"/>
                </a:solidFill>
              </a:rPr>
              <a:t> Request messages to the destination computer and waiting for a response</a:t>
            </a:r>
            <a:r>
              <a:rPr lang="en-IN" sz="1800" dirty="0">
                <a:solidFill>
                  <a:schemeClr val="bg1"/>
                </a:solidFill>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normAutofit fontScale="90000"/>
          </a:bodyPr>
          <a:lstStyle/>
          <a:p>
            <a:r>
              <a:rPr lang="en-US" sz="4800" b="1" dirty="0">
                <a:solidFill>
                  <a:srgbClr val="FF0000"/>
                </a:solidFill>
                <a:effectLst>
                  <a:outerShdw blurRad="38100" dist="38100" dir="2700000" algn="tl">
                    <a:srgbClr val="000000">
                      <a:alpha val="43137"/>
                    </a:srgbClr>
                  </a:outerShdw>
                </a:effectLst>
              </a:rPr>
              <a:t>NETWORKING </a:t>
            </a:r>
            <a:br>
              <a:rPr lang="en-US" sz="4800" b="1" dirty="0">
                <a:solidFill>
                  <a:srgbClr val="FF0000"/>
                </a:solidFill>
                <a:effectLst>
                  <a:outerShdw blurRad="38100" dist="38100" dir="2700000" algn="tl">
                    <a:srgbClr val="000000">
                      <a:alpha val="43137"/>
                    </a:srgbClr>
                  </a:outerShdw>
                </a:effectLst>
              </a:rPr>
            </a:br>
            <a:r>
              <a:rPr lang="en-US" sz="4800" b="1" dirty="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latin typeface="Bahnschrift Condensed" pitchFamily="34" charset="0"/>
                <a:cs typeface="Carlito"/>
              </a:rPr>
              <a:t>To </a:t>
            </a:r>
            <a:r>
              <a:rPr lang="en-US" sz="2400" spc="-150" dirty="0">
                <a:latin typeface="Bahnschrift Condensed" pitchFamily="34" charset="0"/>
                <a:cs typeface="Carlito"/>
              </a:rPr>
              <a:t> </a:t>
            </a:r>
            <a:r>
              <a:rPr sz="2400" spc="-15" dirty="0">
                <a:latin typeface="Bahnschrift Condensed" pitchFamily="34" charset="0"/>
                <a:cs typeface="Carlito"/>
              </a:rPr>
              <a:t>connect </a:t>
            </a:r>
            <a:r>
              <a:rPr sz="2400" spc="-10" dirty="0">
                <a:latin typeface="Bahnschrift Condensed" pitchFamily="34" charset="0"/>
                <a:cs typeface="Carlito"/>
              </a:rPr>
              <a:t>LANs, connecting devices </a:t>
            </a:r>
            <a:r>
              <a:rPr sz="2400" spc="-25" dirty="0">
                <a:latin typeface="Bahnschrift Condensed" pitchFamily="34" charset="0"/>
                <a:cs typeface="Carlito"/>
              </a:rPr>
              <a:t>are  </a:t>
            </a:r>
            <a:r>
              <a:rPr sz="2400" spc="-10" dirty="0">
                <a:latin typeface="Bahnschrift Condensed" pitchFamily="34" charset="0"/>
                <a:cs typeface="Carlito"/>
              </a:rPr>
              <a:t>needed </a:t>
            </a:r>
            <a:r>
              <a:rPr sz="2400" spc="-5" dirty="0">
                <a:latin typeface="Bahnschrift Condensed" pitchFamily="34" charset="0"/>
                <a:cs typeface="Carlito"/>
              </a:rPr>
              <a:t>and </a:t>
            </a:r>
            <a:r>
              <a:rPr sz="2400" spc="-15" dirty="0">
                <a:latin typeface="Bahnschrift Condensed" pitchFamily="34" charset="0"/>
                <a:cs typeface="Carlito"/>
              </a:rPr>
              <a:t>various </a:t>
            </a:r>
            <a:r>
              <a:rPr sz="2400" spc="-10" dirty="0">
                <a:latin typeface="Bahnschrift Condensed" pitchFamily="34" charset="0"/>
                <a:cs typeface="Carlito"/>
              </a:rPr>
              <a:t>connecting devices </a:t>
            </a:r>
            <a:r>
              <a:rPr sz="2400" spc="-25" dirty="0">
                <a:latin typeface="Bahnschrift Condensed" pitchFamily="34" charset="0"/>
                <a:cs typeface="Carlito"/>
              </a:rPr>
              <a:t>are  </a:t>
            </a:r>
            <a:r>
              <a:rPr sz="2400" spc="-10" dirty="0">
                <a:latin typeface="Bahnschrift Condensed" pitchFamily="34" charset="0"/>
                <a:cs typeface="Carlito"/>
              </a:rPr>
              <a:t>such </a:t>
            </a:r>
            <a:r>
              <a:rPr sz="2400" spc="-5" dirty="0">
                <a:latin typeface="Bahnschrift Condensed" pitchFamily="34" charset="0"/>
                <a:cs typeface="Carlito"/>
              </a:rPr>
              <a:t>as </a:t>
            </a:r>
            <a:r>
              <a:rPr sz="2400" spc="-10" dirty="0">
                <a:latin typeface="Bahnschrift Condensed" pitchFamily="34" charset="0"/>
                <a:cs typeface="Carlito"/>
              </a:rPr>
              <a:t>bridge, </a:t>
            </a:r>
            <a:r>
              <a:rPr sz="2400" spc="-15" dirty="0">
                <a:latin typeface="Bahnschrift Condensed" pitchFamily="34" charset="0"/>
                <a:cs typeface="Carlito"/>
              </a:rPr>
              <a:t>switch, </a:t>
            </a:r>
            <a:r>
              <a:rPr sz="2400" spc="-60" dirty="0">
                <a:latin typeface="Bahnschrift Condensed" pitchFamily="34" charset="0"/>
                <a:cs typeface="Carlito"/>
              </a:rPr>
              <a:t>router, </a:t>
            </a:r>
            <a:r>
              <a:rPr sz="2400" spc="-10" dirty="0">
                <a:latin typeface="Bahnschrift Condensed" pitchFamily="34" charset="0"/>
                <a:cs typeface="Carlito"/>
              </a:rPr>
              <a:t>hub,</a:t>
            </a:r>
            <a:r>
              <a:rPr sz="2400" spc="220" dirty="0">
                <a:latin typeface="Bahnschrift Condensed" pitchFamily="34" charset="0"/>
                <a:cs typeface="Carlito"/>
              </a:rPr>
              <a:t> </a:t>
            </a:r>
            <a:r>
              <a:rPr sz="2400" spc="-55" dirty="0">
                <a:latin typeface="Bahnschrift Condensed" pitchFamily="34" charset="0"/>
                <a:cs typeface="Carlito"/>
              </a:rPr>
              <a:t>repeater.</a:t>
            </a:r>
            <a:endParaRPr lang="en-US" sz="2400" spc="-55" dirty="0">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Bahnschrift Condensed" pitchFamily="34" charset="0"/>
              </a:rPr>
              <a:t>NIC Card</a:t>
            </a:r>
          </a:p>
          <a:p>
            <a:pPr marL="342900" indent="-342900">
              <a:buFont typeface="+mj-lt"/>
              <a:buAutoNum type="arabicPeriod"/>
            </a:pPr>
            <a:r>
              <a:rPr lang="en-US" sz="2000" dirty="0">
                <a:solidFill>
                  <a:schemeClr val="bg1"/>
                </a:solidFill>
                <a:latin typeface="Bahnschrift Condensed" pitchFamily="34" charset="0"/>
              </a:rPr>
              <a:t>Repeater</a:t>
            </a:r>
          </a:p>
          <a:p>
            <a:pPr marL="342900" indent="-342900">
              <a:buFont typeface="+mj-lt"/>
              <a:buAutoNum type="arabicPeriod"/>
            </a:pPr>
            <a:r>
              <a:rPr lang="en-US" sz="2000" dirty="0">
                <a:solidFill>
                  <a:schemeClr val="bg1"/>
                </a:solidFill>
                <a:latin typeface="Bahnschrift Condensed" pitchFamily="34" charset="0"/>
              </a:rPr>
              <a:t>Hub</a:t>
            </a:r>
          </a:p>
          <a:p>
            <a:pPr marL="342900" indent="-342900">
              <a:buFont typeface="+mj-lt"/>
              <a:buAutoNum type="arabicPeriod"/>
            </a:pPr>
            <a:r>
              <a:rPr lang="en-US" sz="2000" dirty="0">
                <a:solidFill>
                  <a:schemeClr val="bg1"/>
                </a:solidFill>
                <a:latin typeface="Bahnschrift Condensed" pitchFamily="34" charset="0"/>
              </a:rPr>
              <a:t>Bridge</a:t>
            </a:r>
          </a:p>
          <a:p>
            <a:pPr marL="342900" indent="-342900">
              <a:buFont typeface="+mj-lt"/>
              <a:buAutoNum type="arabicPeriod"/>
            </a:pPr>
            <a:r>
              <a:rPr lang="en-US" sz="2000" dirty="0">
                <a:solidFill>
                  <a:schemeClr val="bg1"/>
                </a:solidFill>
                <a:latin typeface="Bahnschrift Condensed" pitchFamily="34" charset="0"/>
              </a:rPr>
              <a:t>Switch</a:t>
            </a:r>
          </a:p>
          <a:p>
            <a:pPr marL="342900" indent="-342900">
              <a:buFont typeface="+mj-lt"/>
              <a:buAutoNum type="arabicPeriod"/>
            </a:pPr>
            <a:r>
              <a:rPr lang="en-US" sz="2000" dirty="0">
                <a:solidFill>
                  <a:schemeClr val="bg1"/>
                </a:solidFill>
                <a:latin typeface="Bahnschrift Condensed" pitchFamily="34" charset="0"/>
              </a:rPr>
              <a:t>Gateway</a:t>
            </a:r>
          </a:p>
          <a:p>
            <a:pPr marL="342900" indent="-342900">
              <a:buFont typeface="+mj-lt"/>
              <a:buAutoNum type="arabicPeriod"/>
            </a:pPr>
            <a:r>
              <a:rPr lang="en-US" sz="2000" dirty="0">
                <a:solidFill>
                  <a:schemeClr val="bg1"/>
                </a:solidFill>
                <a:latin typeface="Bahnschrift Condensed" pitchFamily="34" charset="0"/>
              </a:rPr>
              <a:t>Router</a:t>
            </a:r>
          </a:p>
          <a:p>
            <a:pPr marL="342900" indent="-342900">
              <a:buFont typeface="+mj-lt"/>
              <a:buAutoNum type="arabicPeriod"/>
            </a:pPr>
            <a:r>
              <a:rPr lang="en-US" sz="2000" dirty="0">
                <a:solidFill>
                  <a:schemeClr val="bg1"/>
                </a:solidFill>
                <a:latin typeface="Bahnschrift Condensed" pitchFamily="34" charset="0"/>
              </a:rPr>
              <a:t>Modem</a:t>
            </a:r>
          </a:p>
          <a:p>
            <a:endParaRPr lang="en-US" dirty="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tx1"/>
                </a:solidFill>
                <a:latin typeface="Bahnschrift Condensed" pitchFamily="34" charset="0"/>
              </a:rPr>
              <a:t>Connecting devices into five </a:t>
            </a:r>
            <a:r>
              <a:rPr sz="2400" spc="-10" dirty="0">
                <a:solidFill>
                  <a:schemeClr val="tx1"/>
                </a:solidFill>
                <a:latin typeface="Bahnschrift Condensed" pitchFamily="34" charset="0"/>
              </a:rPr>
              <a:t>different </a:t>
            </a:r>
            <a:r>
              <a:rPr sz="2400" spc="-5" dirty="0">
                <a:solidFill>
                  <a:schemeClr val="tx1"/>
                </a:solidFill>
                <a:latin typeface="Bahnschrift Condensed" pitchFamily="34" charset="0"/>
              </a:rPr>
              <a:t>categories  based on the </a:t>
            </a:r>
            <a:r>
              <a:rPr sz="2400" spc="-10" dirty="0">
                <a:solidFill>
                  <a:schemeClr val="tx1"/>
                </a:solidFill>
                <a:latin typeface="Bahnschrift Condensed" pitchFamily="34" charset="0"/>
              </a:rPr>
              <a:t>layer </a:t>
            </a:r>
            <a:r>
              <a:rPr sz="2400" spc="-5" dirty="0">
                <a:solidFill>
                  <a:schemeClr val="tx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a:latin typeface="Bahnschrift Condensed" pitchFamily="34" charset="0"/>
              </a:rPr>
              <a:t>It stands for Network Interface Controller. NIC used to connect the ethernet cable (RJ-45), (SC,ST Connector) with the PC. It is a Card which have Mac Address written on it.</a:t>
            </a:r>
          </a:p>
          <a:p>
            <a:endParaRPr lang="en-US" sz="2000" dirty="0">
              <a:latin typeface="Bahnschrift Condensed" pitchFamily="34" charset="0"/>
            </a:endParaRPr>
          </a:p>
          <a:p>
            <a:r>
              <a:rPr lang="en-US" sz="2000" dirty="0">
                <a:latin typeface="Bahnschrift Condensed" pitchFamily="34" charset="0"/>
              </a:rPr>
              <a:t>Components of NIC :-</a:t>
            </a:r>
          </a:p>
          <a:p>
            <a:endParaRPr lang="en-US" sz="2000" dirty="0">
              <a:latin typeface="Bahnschrift Condensed" pitchFamily="34" charset="0"/>
            </a:endParaRPr>
          </a:p>
          <a:p>
            <a:pPr marL="457200" indent="-457200">
              <a:buAutoNum type="arabicPeriod"/>
            </a:pPr>
            <a:r>
              <a:rPr lang="en-US" sz="2000" dirty="0">
                <a:latin typeface="Bahnschrift Condensed" pitchFamily="34" charset="0"/>
              </a:rPr>
              <a:t>Metal Expansion Card</a:t>
            </a:r>
          </a:p>
          <a:p>
            <a:pPr marL="457200" indent="-457200">
              <a:buAutoNum type="arabicPeriod"/>
            </a:pPr>
            <a:r>
              <a:rPr lang="en-US" sz="2000" dirty="0">
                <a:latin typeface="Bahnschrift Condensed" pitchFamily="34" charset="0"/>
              </a:rPr>
              <a:t>Boot ROM Chip</a:t>
            </a:r>
          </a:p>
          <a:p>
            <a:pPr marL="457200" indent="-457200">
              <a:buAutoNum type="arabicPeriod"/>
            </a:pPr>
            <a:r>
              <a:rPr lang="en-US" sz="2000" dirty="0">
                <a:latin typeface="Bahnschrift Condensed" pitchFamily="34" charset="0"/>
              </a:rPr>
              <a:t>32 bit PCI Controller</a:t>
            </a:r>
          </a:p>
          <a:p>
            <a:pPr marL="457200" indent="-457200">
              <a:buAutoNum type="arabicPeriod"/>
            </a:pPr>
            <a:r>
              <a:rPr lang="en-US" sz="2000" dirty="0">
                <a:latin typeface="Bahnschrift Condensed" pitchFamily="34" charset="0"/>
              </a:rPr>
              <a:t>Activity LED</a:t>
            </a:r>
          </a:p>
          <a:p>
            <a:pPr marL="457200" indent="-457200">
              <a:buAutoNum type="arabicPeriod"/>
            </a:pPr>
            <a:r>
              <a:rPr lang="en-US" sz="2000" dirty="0">
                <a:latin typeface="Bahnschrift Condensed" pitchFamily="34" charset="0"/>
              </a:rPr>
              <a:t>RJ-45 LAN Port</a:t>
            </a:r>
          </a:p>
          <a:p>
            <a:pPr marL="457200" indent="-457200">
              <a:buAutoNum type="arabicPeriod"/>
            </a:pPr>
            <a:endParaRPr lang="en-US" sz="2000" dirty="0">
              <a:latin typeface="Bahnschrift Condensed" pitchFamily="34" charset="0"/>
            </a:endParaRPr>
          </a:p>
          <a:p>
            <a:r>
              <a:rPr lang="en-US" sz="2000" dirty="0">
                <a:latin typeface="Bahnschrift Condensed" pitchFamily="34" charset="0"/>
              </a:rPr>
              <a:t>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NIC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a:t>Repeater used to regenerate or replicate a signal. It removes the unwanted noise in an incoming signal, it works on Layer 1 of OSI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a:t>It is used in some scaled area and it refine the signals and manage the proper speed of the network</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310934"/>
            <a:ext cx="5220653" cy="508216"/>
          </a:xfrm>
          <a:prstGeom prst="rect">
            <a:avLst/>
          </a:prstGeom>
        </p:spPr>
        <p:txBody>
          <a:bodyPr vert="horz" wrap="square" lIns="0" tIns="9525" rIns="0" bIns="0" rtlCol="0">
            <a:spAutoFit/>
          </a:bodyPr>
          <a:lstStyle/>
          <a:p>
            <a:pPr marL="9525">
              <a:spcBef>
                <a:spcPts val="75"/>
              </a:spcBef>
            </a:pPr>
            <a:r>
              <a:rPr lang="en-US" sz="3600" spc="-4" dirty="0">
                <a:solidFill>
                  <a:schemeClr val="accent4">
                    <a:lumMod val="75000"/>
                  </a:schemeClr>
                </a:solidFill>
                <a:latin typeface="Hobo Std" pitchFamily="34" charset="0"/>
              </a:rPr>
              <a:t>Basic </a:t>
            </a:r>
            <a:r>
              <a:rPr sz="3600" dirty="0">
                <a:solidFill>
                  <a:schemeClr val="accent4">
                    <a:lumMod val="75000"/>
                  </a:schemeClr>
                </a:solidFill>
                <a:latin typeface="Hobo Std" pitchFamily="34" charset="0"/>
              </a:rPr>
              <a:t>Types </a:t>
            </a:r>
            <a:r>
              <a:rPr sz="3600" spc="-4" dirty="0">
                <a:solidFill>
                  <a:schemeClr val="accent4">
                    <a:lumMod val="75000"/>
                  </a:schemeClr>
                </a:solidFill>
                <a:latin typeface="Hobo Std" pitchFamily="34" charset="0"/>
              </a:rPr>
              <a:t>of</a:t>
            </a:r>
            <a:r>
              <a:rPr sz="3600" spc="-64" dirty="0">
                <a:solidFill>
                  <a:schemeClr val="accent4">
                    <a:lumMod val="75000"/>
                  </a:schemeClr>
                </a:solidFill>
                <a:latin typeface="Hobo Std" pitchFamily="34" charset="0"/>
              </a:rPr>
              <a:t> </a:t>
            </a:r>
            <a:r>
              <a:rPr sz="3600" spc="-4" dirty="0">
                <a:solidFill>
                  <a:schemeClr val="accent4">
                    <a:lumMod val="75000"/>
                  </a:schemeClr>
                </a:solidFill>
                <a:latin typeface="Hobo Std" pitchFamily="34" charset="0"/>
              </a:rPr>
              <a:t>Networks</a:t>
            </a:r>
          </a:p>
        </p:txBody>
      </p:sp>
      <p:sp>
        <p:nvSpPr>
          <p:cNvPr id="4" name="TextBox 3"/>
          <p:cNvSpPr txBox="1"/>
          <p:nvPr/>
        </p:nvSpPr>
        <p:spPr>
          <a:xfrm>
            <a:off x="3389946" y="1047750"/>
            <a:ext cx="5220654" cy="2308324"/>
          </a:xfrm>
          <a:prstGeom prst="rect">
            <a:avLst/>
          </a:prstGeom>
          <a:noFill/>
        </p:spPr>
        <p:txBody>
          <a:bodyPr wrap="square" rtlCol="0">
            <a:spAutoFit/>
          </a:bodyPr>
          <a:lstStyle/>
          <a:p>
            <a:pPr marL="342900" indent="-342900">
              <a:buFont typeface="+mj-lt"/>
              <a:buAutoNum type="arabicPeriod"/>
            </a:pPr>
            <a:r>
              <a:rPr lang="en-US" sz="2400" dirty="0">
                <a:latin typeface="Source Sans Pro Semibold" pitchFamily="34" charset="0"/>
              </a:rPr>
              <a:t>Local Area Network </a:t>
            </a:r>
            <a:r>
              <a:rPr lang="en-US" sz="2400" b="1" dirty="0">
                <a:latin typeface="Source Sans Pro Semibold" pitchFamily="34" charset="0"/>
              </a:rPr>
              <a:t>(LAN)</a:t>
            </a:r>
          </a:p>
          <a:p>
            <a:pPr marL="342900" indent="-342900">
              <a:buFont typeface="+mj-lt"/>
              <a:buAutoNum type="arabicPeriod"/>
            </a:pPr>
            <a:r>
              <a:rPr lang="en-US" sz="2400" dirty="0">
                <a:latin typeface="Source Sans Pro Semibold" pitchFamily="34" charset="0"/>
              </a:rPr>
              <a:t>Personal Area Network (PAN)</a:t>
            </a:r>
          </a:p>
          <a:p>
            <a:pPr marL="342900" indent="-342900">
              <a:buFont typeface="+mj-lt"/>
              <a:buAutoNum type="arabicPeriod"/>
            </a:pPr>
            <a:r>
              <a:rPr lang="en-US" sz="2400" dirty="0">
                <a:latin typeface="Source Sans Pro Semibold" pitchFamily="34" charset="0"/>
              </a:rPr>
              <a:t>Metropolitan Area Network (MAN)</a:t>
            </a:r>
          </a:p>
          <a:p>
            <a:pPr marL="342900" indent="-342900">
              <a:buFont typeface="+mj-lt"/>
              <a:buAutoNum type="arabicPeriod"/>
            </a:pPr>
            <a:r>
              <a:rPr lang="en-US" sz="2400" dirty="0">
                <a:latin typeface="Source Sans Pro Semibold" pitchFamily="34" charset="0"/>
              </a:rPr>
              <a:t>Wide Area Network (WAN)</a:t>
            </a:r>
          </a:p>
          <a:p>
            <a:pPr marL="342900" indent="-342900">
              <a:buFont typeface="+mj-lt"/>
              <a:buAutoNum type="arabicPeriod"/>
            </a:pPr>
            <a:r>
              <a:rPr lang="en-US" sz="2400" dirty="0">
                <a:latin typeface="Source Sans Pro Semibold" pitchFamily="34" charset="0"/>
              </a:rPr>
              <a:t>Campus Area Network (CAN)</a:t>
            </a:r>
          </a:p>
          <a:p>
            <a:pPr marL="342900" indent="-342900">
              <a:buFont typeface="+mj-lt"/>
              <a:buAutoNum type="arabicPeriod"/>
            </a:pPr>
            <a:r>
              <a:rPr lang="en-US" sz="2400" dirty="0">
                <a:latin typeface="Source Sans Pro Semibold" pitchFamily="34" charset="0"/>
              </a:rPr>
              <a:t>Storage Area Network (SAN)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19150"/>
            <a:ext cx="2971799" cy="3981655"/>
          </a:xfrm>
          <a:prstGeom prst="rect">
            <a:avLst/>
          </a:prstGeom>
        </p:spPr>
      </p:pic>
    </p:spTree>
    <p:extLst>
      <p:ext uri="{BB962C8B-B14F-4D97-AF65-F5344CB8AC3E}">
        <p14:creationId xmlns:p14="http://schemas.microsoft.com/office/powerpoint/2010/main" val="2124643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a:latin typeface="Bahnschrift Condensed" pitchFamily="34" charset="0"/>
              </a:rPr>
              <a:t>It used in where you have to create multiple ethernet with the help of a nnetworking device. It comes with different port segment like 6,12 &amp; 24 </a:t>
            </a: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HUB connecting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Bridge</a:t>
            </a:r>
          </a:p>
        </p:txBody>
      </p:sp>
      <p:sp>
        <p:nvSpPr>
          <p:cNvPr id="5" name="TextBox 4"/>
          <p:cNvSpPr txBox="1"/>
          <p:nvPr/>
        </p:nvSpPr>
        <p:spPr>
          <a:xfrm>
            <a:off x="533400" y="895350"/>
            <a:ext cx="8077200" cy="646331"/>
          </a:xfrm>
          <a:prstGeom prst="rect">
            <a:avLst/>
          </a:prstGeom>
          <a:noFill/>
        </p:spPr>
        <p:txBody>
          <a:bodyPr wrap="square" rtlCol="0">
            <a:spAutoFit/>
          </a:bodyPr>
          <a:lstStyle/>
          <a:p>
            <a:r>
              <a:rPr lang="en-US" dirty="0">
                <a:ea typeface="Adobe Kaiti Std R" pitchFamily="18" charset="-128"/>
              </a:rPr>
              <a:t>Bridge Devices inspect incoming network traffic and determine whether to forward or discard it according to its intended destination it operates on data link layer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latin typeface="Bahnschrift Condensed" pitchFamily="34" charset="0"/>
              </a:rPr>
              <a:t>A </a:t>
            </a:r>
            <a:r>
              <a:rPr lang="en-US" sz="2000" b="1" dirty="0">
                <a:latin typeface="Bahnschrift Condensed" pitchFamily="34" charset="0"/>
              </a:rPr>
              <a:t>bridge</a:t>
            </a:r>
            <a:r>
              <a:rPr lang="en-US" sz="2000" dirty="0">
                <a:latin typeface="Bahnschrift Condensed" pitchFamily="34" charset="0"/>
              </a:rPr>
              <a:t> is a type of computer network </a:t>
            </a:r>
            <a:r>
              <a:rPr lang="en-US" sz="2000" b="1" dirty="0">
                <a:latin typeface="Bahnschrift Condensed" pitchFamily="34" charset="0"/>
              </a:rPr>
              <a:t>device</a:t>
            </a:r>
            <a:r>
              <a:rPr lang="en-US" sz="2000" dirty="0">
                <a:latin typeface="Bahnschrift Condensed" pitchFamily="34" charset="0"/>
              </a:rPr>
              <a:t> that provides interconnection with other </a:t>
            </a:r>
            <a:r>
              <a:rPr lang="en-US" sz="2000" b="1" dirty="0">
                <a:latin typeface="Bahnschrift Condensed" pitchFamily="34" charset="0"/>
              </a:rPr>
              <a:t>bridge</a:t>
            </a:r>
            <a:r>
              <a:rPr lang="en-US" sz="2000" dirty="0">
                <a:latin typeface="Bahnschrift Condensed" pitchFamily="34" charset="0"/>
              </a:rPr>
              <a:t> networks that use the same protocol.</a:t>
            </a:r>
            <a:r>
              <a:rPr lang="en-US" dirty="0">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Switch</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ea typeface="Adobe Kaiti Std R" pitchFamily="18" charset="-128"/>
              </a:rPr>
              <a:t>A Switch can recieve input or signal from any of one port and transmit it on all the ports. Ethernet LAN is used to connect to a switch that correct system. It works on Data link layer of OSI Model </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latin typeface="Bahnschrift Condensed" pitchFamily="34" charset="0"/>
              </a:rPr>
              <a:t>It is a small </a:t>
            </a:r>
            <a:r>
              <a:rPr lang="en-US" sz="2000" b="1" dirty="0">
                <a:latin typeface="Bahnschrift Condensed" pitchFamily="34" charset="0"/>
              </a:rPr>
              <a:t>device</a:t>
            </a:r>
            <a:r>
              <a:rPr lang="en-US" sz="2000" dirty="0">
                <a:latin typeface="Bahnschrift Condensed" pitchFamily="34" charset="0"/>
              </a:rPr>
              <a:t> that transfers data packets between multiple network </a:t>
            </a:r>
            <a:r>
              <a:rPr lang="en-US" sz="2000" b="1" dirty="0">
                <a:latin typeface="Bahnschrift Condensed" pitchFamily="34" charset="0"/>
              </a:rPr>
              <a:t>devices</a:t>
            </a:r>
            <a:r>
              <a:rPr lang="en-US" sz="2000" dirty="0">
                <a:latin typeface="Bahnschrift Condensed" pitchFamily="34" charset="0"/>
              </a:rPr>
              <a:t> such as computers, routers, servers or other </a:t>
            </a:r>
            <a:r>
              <a:rPr lang="en-US" sz="2000" b="1" dirty="0">
                <a:latin typeface="Bahnschrift Condensed" pitchFamily="34" charset="0"/>
              </a:rPr>
              <a:t>switches</a:t>
            </a:r>
            <a:endParaRPr lang="en-US" dirty="0">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switch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Gateway</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latin typeface="Bahnschrift Condensed" pitchFamily="34" charset="0"/>
              </a:rPr>
              <a:t>A </a:t>
            </a:r>
            <a:r>
              <a:rPr lang="en-US" sz="2000" b="1" dirty="0">
                <a:latin typeface="Bahnschrift Condensed" pitchFamily="34" charset="0"/>
              </a:rPr>
              <a:t>gateway</a:t>
            </a:r>
            <a:r>
              <a:rPr lang="en-US" sz="2000" dirty="0">
                <a:latin typeface="Bahnschrift Condensed" pitchFamily="34" charset="0"/>
              </a:rPr>
              <a:t> is a networking device that connects two networks using different protocols together. it also acts as a “gate” between two networks. </a:t>
            </a:r>
            <a:endParaRPr lang="en-US" dirty="0">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Gateway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354949"/>
            <a:ext cx="6400800" cy="563616"/>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t>
            </a:r>
            <a:r>
              <a:rPr sz="3200" spc="-4" dirty="0">
                <a:solidFill>
                  <a:schemeClr val="bg1"/>
                </a:solidFill>
                <a:latin typeface="Hobo Std" pitchFamily="34" charset="0"/>
              </a:rPr>
              <a:t>k</a:t>
            </a:r>
            <a:r>
              <a:rPr sz="3200" spc="-19" dirty="0">
                <a:solidFill>
                  <a:schemeClr val="bg1"/>
                </a:solidFill>
                <a:latin typeface="Hobo Std" pitchFamily="34" charset="0"/>
              </a:rPr>
              <a:t> </a:t>
            </a:r>
            <a:r>
              <a:rPr sz="4000" spc="-8" dirty="0">
                <a:solidFill>
                  <a:schemeClr val="accent4">
                    <a:lumMod val="75000"/>
                  </a:schemeClr>
                </a:solidFill>
                <a:latin typeface="Hobo Std" pitchFamily="34" charset="0"/>
              </a:rPr>
              <a:t>L</a:t>
            </a:r>
            <a:r>
              <a:rPr lang="en-GB" sz="4000" spc="-8" dirty="0" err="1">
                <a:solidFill>
                  <a:schemeClr val="accent4">
                    <a:lumMod val="75000"/>
                  </a:schemeClr>
                </a:solidFill>
                <a:latin typeface="Hobo Std" pitchFamily="34" charset="0"/>
              </a:rPr>
              <a:t>ocal</a:t>
            </a:r>
            <a:r>
              <a:rPr lang="en-GB" sz="4000" spc="-8" dirty="0">
                <a:solidFill>
                  <a:schemeClr val="accent4">
                    <a:lumMod val="75000"/>
                  </a:schemeClr>
                </a:solidFill>
                <a:latin typeface="Hobo Std" pitchFamily="34" charset="0"/>
              </a:rPr>
              <a:t> </a:t>
            </a:r>
            <a:r>
              <a:rPr sz="4000" spc="-8" dirty="0">
                <a:solidFill>
                  <a:schemeClr val="accent4">
                    <a:lumMod val="75000"/>
                  </a:schemeClr>
                </a:solidFill>
                <a:latin typeface="Hobo Std" pitchFamily="34" charset="0"/>
              </a:rPr>
              <a:t>A</a:t>
            </a:r>
            <a:r>
              <a:rPr lang="en-GB" sz="4000" spc="-8" dirty="0">
                <a:solidFill>
                  <a:schemeClr val="accent4">
                    <a:lumMod val="75000"/>
                  </a:schemeClr>
                </a:solidFill>
                <a:latin typeface="Hobo Std" pitchFamily="34" charset="0"/>
              </a:rPr>
              <a:t>rea </a:t>
            </a:r>
            <a:r>
              <a:rPr sz="4000" spc="-8" dirty="0">
                <a:solidFill>
                  <a:schemeClr val="accent4">
                    <a:lumMod val="75000"/>
                  </a:schemeClr>
                </a:solidFill>
                <a:latin typeface="Hobo Std" pitchFamily="34" charset="0"/>
              </a:rPr>
              <a:t>N</a:t>
            </a:r>
            <a:r>
              <a:rPr lang="en-GB" sz="4000" spc="-8" dirty="0" err="1">
                <a:solidFill>
                  <a:schemeClr val="accent4">
                    <a:lumMod val="75000"/>
                  </a:schemeClr>
                </a:solidFill>
                <a:latin typeface="Hobo Std" pitchFamily="34" charset="0"/>
              </a:rPr>
              <a:t>etwork</a:t>
            </a:r>
            <a:endParaRPr sz="3200" spc="-8" dirty="0">
              <a:solidFill>
                <a:schemeClr val="accent4">
                  <a:lumMod val="75000"/>
                </a:schemeClr>
              </a:solidFill>
              <a:latin typeface="Hobo Std" pitchFamily="34" charset="0"/>
            </a:endParaRPr>
          </a:p>
        </p:txBody>
      </p:sp>
      <p:sp>
        <p:nvSpPr>
          <p:cNvPr id="3" name="object 3"/>
          <p:cNvSpPr txBox="1"/>
          <p:nvPr/>
        </p:nvSpPr>
        <p:spPr>
          <a:xfrm>
            <a:off x="269795" y="1276350"/>
            <a:ext cx="8604409" cy="3066096"/>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latin typeface="Arial"/>
                <a:cs typeface="Arial"/>
              </a:rPr>
              <a:t>	</a:t>
            </a:r>
            <a:r>
              <a:rPr spc="-4" dirty="0">
                <a:latin typeface="Leelawadee UI Semilight" pitchFamily="34" charset="-34"/>
                <a:ea typeface="Adobe Fan Heiti Std B" pitchFamily="34" charset="-128"/>
                <a:cs typeface="Leelawadee UI Semilight" pitchFamily="34" charset="-34"/>
              </a:rPr>
              <a:t>A LAN is a network that is used for communicating </a:t>
            </a:r>
            <a:r>
              <a:rPr spc="-8" dirty="0">
                <a:latin typeface="Leelawadee UI Semilight" pitchFamily="34" charset="-34"/>
                <a:ea typeface="Adobe Fan Heiti Std B" pitchFamily="34" charset="-128"/>
                <a:cs typeface="Leelawadee UI Semilight" pitchFamily="34" charset="-34"/>
              </a:rPr>
              <a:t>among </a:t>
            </a:r>
            <a:r>
              <a:rPr spc="-4" dirty="0">
                <a:latin typeface="Leelawadee UI Semilight" pitchFamily="34" charset="-34"/>
                <a:ea typeface="Adobe Fan Heiti Std B" pitchFamily="34" charset="-128"/>
                <a:cs typeface="Leelawadee UI Semilight" pitchFamily="34" charset="-34"/>
              </a:rPr>
              <a:t>computer  devices, usually within an </a:t>
            </a:r>
            <a:r>
              <a:rPr spc="-8" dirty="0">
                <a:latin typeface="Leelawadee UI Semilight" pitchFamily="34" charset="-34"/>
                <a:ea typeface="Adobe Fan Heiti Std B" pitchFamily="34" charset="-128"/>
                <a:cs typeface="Leelawadee UI Semilight" pitchFamily="34" charset="-34"/>
              </a:rPr>
              <a:t>office </a:t>
            </a:r>
            <a:r>
              <a:rPr spc="-4" dirty="0">
                <a:latin typeface="Leelawadee UI Semilight" pitchFamily="34" charset="-34"/>
                <a:ea typeface="Adobe Fan Heiti Std B" pitchFamily="34" charset="-128"/>
                <a:cs typeface="Leelawadee UI Semilight" pitchFamily="34" charset="-34"/>
              </a:rPr>
              <a:t>building or</a:t>
            </a:r>
            <a:r>
              <a:rPr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19" dirty="0">
                <a:latin typeface="Leelawadee UI Semilight" pitchFamily="34" charset="-34"/>
                <a:ea typeface="Adobe Fan Heiti Std B" pitchFamily="34" charset="-128"/>
                <a:cs typeface="Leelawadee UI Semilight" pitchFamily="34" charset="-34"/>
              </a:rPr>
              <a:t>LAN’s </a:t>
            </a:r>
            <a:r>
              <a:rPr spc="-4" dirty="0">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latin typeface="Leelawadee UI Semilight" pitchFamily="34" charset="-34"/>
                <a:ea typeface="Adobe Fan Heiti Std B" pitchFamily="34" charset="-128"/>
                <a:cs typeface="Leelawadee UI Semilight" pitchFamily="34" charset="-34"/>
              </a:rPr>
              <a:t>may </a:t>
            </a:r>
            <a:r>
              <a:rPr dirty="0">
                <a:latin typeface="Leelawadee UI Semilight" pitchFamily="34" charset="-34"/>
                <a:ea typeface="Adobe Fan Heiti Std B" pitchFamily="34" charset="-128"/>
                <a:cs typeface="Leelawadee UI Semilight" pitchFamily="34" charset="-34"/>
              </a:rPr>
              <a:t>be </a:t>
            </a:r>
            <a:r>
              <a:rPr spc="-4" dirty="0">
                <a:latin typeface="Leelawadee UI Semilight" pitchFamily="34" charset="-34"/>
                <a:ea typeface="Adobe Fan Heiti Std B" pitchFamily="34" charset="-128"/>
                <a:cs typeface="Leelawadee UI Semilight" pitchFamily="34" charset="-34"/>
              </a:rPr>
              <a:t>needed by multiple users • • Is limited in </a:t>
            </a:r>
            <a:r>
              <a:rPr spc="-8" dirty="0">
                <a:latin typeface="Leelawadee UI Semilight" pitchFamily="34" charset="-34"/>
                <a:ea typeface="Adobe Fan Heiti Std B" pitchFamily="34" charset="-128"/>
                <a:cs typeface="Leelawadee UI Semilight" pitchFamily="34" charset="-34"/>
              </a:rPr>
              <a:t>size,  </a:t>
            </a:r>
            <a:r>
              <a:rPr dirty="0">
                <a:latin typeface="Leelawadee UI Semilight" pitchFamily="34" charset="-34"/>
                <a:ea typeface="Adobe Fan Heiti Std B" pitchFamily="34" charset="-128"/>
                <a:cs typeface="Leelawadee UI Semilight" pitchFamily="34" charset="-34"/>
              </a:rPr>
              <a:t>typically </a:t>
            </a:r>
            <a:r>
              <a:rPr spc="-4" dirty="0">
                <a:latin typeface="Leelawadee UI Semilight" pitchFamily="34" charset="-34"/>
                <a:ea typeface="Adobe Fan Heiti Std B" pitchFamily="34" charset="-128"/>
                <a:cs typeface="Leelawadee UI Semilight" pitchFamily="34" charset="-34"/>
              </a:rPr>
              <a:t>spanning a few </a:t>
            </a:r>
            <a:r>
              <a:rPr dirty="0">
                <a:latin typeface="Leelawadee UI Semilight" pitchFamily="34" charset="-34"/>
                <a:ea typeface="Adobe Fan Heiti Std B" pitchFamily="34" charset="-128"/>
                <a:cs typeface="Leelawadee UI Semilight" pitchFamily="34" charset="-34"/>
              </a:rPr>
              <a:t>hundred </a:t>
            </a:r>
            <a:r>
              <a:rPr spc="-4" dirty="0">
                <a:latin typeface="Leelawadee UI Semilight" pitchFamily="34" charset="-34"/>
                <a:ea typeface="Adobe Fan Heiti Std B" pitchFamily="34" charset="-128"/>
                <a:cs typeface="Leelawadee UI Semilight" pitchFamily="34" charset="-34"/>
              </a:rPr>
              <a:t>meters, and no </a:t>
            </a:r>
            <a:r>
              <a:rPr spc="-8" dirty="0">
                <a:latin typeface="Leelawadee UI Semilight" pitchFamily="34" charset="-34"/>
                <a:ea typeface="Adobe Fan Heiti Std B" pitchFamily="34" charset="-128"/>
                <a:cs typeface="Leelawadee UI Semilight" pitchFamily="34" charset="-34"/>
              </a:rPr>
              <a:t>more </a:t>
            </a:r>
            <a:r>
              <a:rPr spc="-4" dirty="0">
                <a:latin typeface="Leelawadee UI Semilight" pitchFamily="34" charset="-34"/>
                <a:ea typeface="Adobe Fan Heiti Std B" pitchFamily="34" charset="-128"/>
                <a:cs typeface="Leelawadee UI Semilight" pitchFamily="34" charset="-34"/>
              </a:rPr>
              <a:t>than a</a:t>
            </a:r>
            <a:r>
              <a:rPr spc="45" dirty="0">
                <a:latin typeface="Leelawadee UI Semilight" pitchFamily="34" charset="-34"/>
                <a:ea typeface="Adobe Fan Heiti Std B" pitchFamily="34" charset="-128"/>
                <a:cs typeface="Leelawadee UI Semilight" pitchFamily="34" charset="-34"/>
              </a:rPr>
              <a:t> </a:t>
            </a:r>
            <a:r>
              <a:rPr spc="-8" dirty="0">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Is fast, with speeds from 10 Mbps to </a:t>
            </a:r>
            <a:r>
              <a:rPr dirty="0">
                <a:latin typeface="Leelawadee UI Semilight" pitchFamily="34" charset="-34"/>
                <a:ea typeface="Adobe Fan Heiti Std B" pitchFamily="34" charset="-128"/>
                <a:cs typeface="Leelawadee UI Semilight" pitchFamily="34" charset="-34"/>
              </a:rPr>
              <a:t>10</a:t>
            </a:r>
            <a:r>
              <a:rPr spc="8"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Requires little wiring, </a:t>
            </a:r>
            <a:r>
              <a:rPr dirty="0">
                <a:latin typeface="Leelawadee UI Semilight" pitchFamily="34" charset="-34"/>
                <a:ea typeface="Adobe Fan Heiti Std B" pitchFamily="34" charset="-128"/>
                <a:cs typeface="Leelawadee UI Semilight" pitchFamily="34" charset="-34"/>
              </a:rPr>
              <a:t>typically </a:t>
            </a:r>
            <a:r>
              <a:rPr spc="-4" dirty="0">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latin typeface="Leelawadee UI Semilight" pitchFamily="34" charset="-34"/>
                <a:ea typeface="Adobe Fan Heiti Std B" pitchFamily="34" charset="-128"/>
                <a:cs typeface="Leelawadee UI Semilight" pitchFamily="34" charset="-34"/>
              </a:rPr>
              <a:t>	</a:t>
            </a:r>
            <a:r>
              <a:rPr spc="-4" dirty="0">
                <a:latin typeface="Leelawadee UI Semilight" pitchFamily="34" charset="-34"/>
                <a:ea typeface="Adobe Fan Heiti Std B" pitchFamily="34" charset="-128"/>
                <a:cs typeface="Leelawadee UI Semilight" pitchFamily="34" charset="-34"/>
              </a:rPr>
              <a:t>Has lower cost compared to </a:t>
            </a:r>
            <a:r>
              <a:rPr spc="-23" dirty="0">
                <a:latin typeface="Leelawadee UI Semilight" pitchFamily="34" charset="-34"/>
                <a:ea typeface="Adobe Fan Heiti Std B" pitchFamily="34" charset="-128"/>
                <a:cs typeface="Leelawadee UI Semilight" pitchFamily="34" charset="-34"/>
              </a:rPr>
              <a:t>MAN’s </a:t>
            </a:r>
            <a:r>
              <a:rPr spc="-4" dirty="0">
                <a:latin typeface="Leelawadee UI Semilight" pitchFamily="34" charset="-34"/>
                <a:ea typeface="Adobe Fan Heiti Std B" pitchFamily="34" charset="-128"/>
                <a:cs typeface="Leelawadee UI Semilight" pitchFamily="34" charset="-34"/>
              </a:rPr>
              <a:t>or</a:t>
            </a:r>
            <a:r>
              <a:rPr spc="11" dirty="0">
                <a:latin typeface="Leelawadee UI Semilight" pitchFamily="34" charset="-34"/>
                <a:ea typeface="Adobe Fan Heiti Std B" pitchFamily="34" charset="-128"/>
                <a:cs typeface="Leelawadee UI Semilight" pitchFamily="34" charset="-34"/>
              </a:rPr>
              <a:t> </a:t>
            </a:r>
            <a:r>
              <a:rPr spc="-56" dirty="0">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latin typeface="Leelawadee UI Semilight" pitchFamily="34" charset="-34"/>
                <a:ea typeface="Adobe Fan Heiti Std B" pitchFamily="34" charset="-128"/>
                <a:cs typeface="Leelawadee UI Semilight" pitchFamily="34" charset="-34"/>
              </a:rPr>
              <a:t>	</a:t>
            </a:r>
            <a:r>
              <a:rPr spc="-19" dirty="0">
                <a:latin typeface="Leelawadee UI Semilight" pitchFamily="34" charset="-34"/>
                <a:ea typeface="Adobe Fan Heiti Std B" pitchFamily="34" charset="-128"/>
                <a:cs typeface="Leelawadee UI Semilight" pitchFamily="34" charset="-34"/>
              </a:rPr>
              <a:t>LAN’s </a:t>
            </a:r>
            <a:r>
              <a:rPr spc="-4" dirty="0">
                <a:latin typeface="Leelawadee UI Semilight" pitchFamily="34" charset="-34"/>
                <a:ea typeface="Adobe Fan Heiti Std B" pitchFamily="34" charset="-128"/>
                <a:cs typeface="Leelawadee UI Semilight" pitchFamily="34" charset="-34"/>
              </a:rPr>
              <a:t>can </a:t>
            </a:r>
            <a:r>
              <a:rPr dirty="0">
                <a:latin typeface="Leelawadee UI Semilight" pitchFamily="34" charset="-34"/>
                <a:ea typeface="Adobe Fan Heiti Std B" pitchFamily="34" charset="-128"/>
                <a:cs typeface="Leelawadee UI Semilight" pitchFamily="34" charset="-34"/>
              </a:rPr>
              <a:t>be </a:t>
            </a:r>
            <a:r>
              <a:rPr spc="-4" dirty="0">
                <a:latin typeface="Leelawadee UI Semilight" pitchFamily="34" charset="-34"/>
                <a:ea typeface="Adobe Fan Heiti Std B" pitchFamily="34" charset="-128"/>
                <a:cs typeface="Leelawadee UI Semilight" pitchFamily="34" charset="-34"/>
              </a:rPr>
              <a:t>either </a:t>
            </a:r>
            <a:r>
              <a:rPr spc="-8" dirty="0">
                <a:latin typeface="Leelawadee UI Semilight" pitchFamily="34" charset="-34"/>
                <a:ea typeface="Adobe Fan Heiti Std B" pitchFamily="34" charset="-128"/>
                <a:cs typeface="Leelawadee UI Semilight" pitchFamily="34" charset="-34"/>
              </a:rPr>
              <a:t>wired </a:t>
            </a:r>
            <a:r>
              <a:rPr spc="-4" dirty="0">
                <a:latin typeface="Leelawadee UI Semilight" pitchFamily="34" charset="-34"/>
                <a:ea typeface="Adobe Fan Heiti Std B" pitchFamily="34" charset="-128"/>
                <a:cs typeface="Leelawadee UI Semilight" pitchFamily="34" charset="-34"/>
              </a:rPr>
              <a:t>or </a:t>
            </a:r>
            <a:r>
              <a:rPr spc="-8" dirty="0">
                <a:latin typeface="Leelawadee UI Semilight" pitchFamily="34" charset="-34"/>
                <a:ea typeface="Adobe Fan Heiti Std B" pitchFamily="34" charset="-128"/>
                <a:cs typeface="Leelawadee UI Semilight" pitchFamily="34" charset="-34"/>
              </a:rPr>
              <a:t>wireless. </a:t>
            </a:r>
            <a:r>
              <a:rPr spc="-23" dirty="0">
                <a:latin typeface="Leelawadee UI Semilight" pitchFamily="34" charset="-34"/>
                <a:ea typeface="Adobe Fan Heiti Std B" pitchFamily="34" charset="-128"/>
                <a:cs typeface="Leelawadee UI Semilight" pitchFamily="34" charset="-34"/>
              </a:rPr>
              <a:t>Twisted </a:t>
            </a:r>
            <a:r>
              <a:rPr spc="-15" dirty="0">
                <a:latin typeface="Leelawadee UI Semilight" pitchFamily="34" charset="-34"/>
                <a:ea typeface="Adobe Fan Heiti Std B" pitchFamily="34" charset="-128"/>
                <a:cs typeface="Leelawadee UI Semilight" pitchFamily="34" charset="-34"/>
              </a:rPr>
              <a:t>pair, </a:t>
            </a:r>
            <a:r>
              <a:rPr spc="-4" dirty="0">
                <a:latin typeface="Leelawadee UI Semilight" pitchFamily="34" charset="-34"/>
                <a:ea typeface="Adobe Fan Heiti Std B" pitchFamily="34" charset="-128"/>
                <a:cs typeface="Leelawadee UI Semilight" pitchFamily="34" charset="-34"/>
              </a:rPr>
              <a:t>coax or fibre optic  cable can </a:t>
            </a:r>
            <a:r>
              <a:rPr dirty="0">
                <a:latin typeface="Leelawadee UI Semilight" pitchFamily="34" charset="-34"/>
                <a:ea typeface="Adobe Fan Heiti Std B" pitchFamily="34" charset="-128"/>
                <a:cs typeface="Leelawadee UI Semilight" pitchFamily="34" charset="-34"/>
              </a:rPr>
              <a:t>be </a:t>
            </a:r>
            <a:r>
              <a:rPr spc="-4" dirty="0">
                <a:latin typeface="Leelawadee UI Semilight" pitchFamily="34" charset="-34"/>
                <a:ea typeface="Adobe Fan Heiti Std B" pitchFamily="34" charset="-128"/>
                <a:cs typeface="Leelawadee UI Semilight" pitchFamily="34" charset="-34"/>
              </a:rPr>
              <a:t>used in </a:t>
            </a:r>
            <a:r>
              <a:rPr spc="-8" dirty="0">
                <a:latin typeface="Leelawadee UI Semilight" pitchFamily="34" charset="-34"/>
                <a:ea typeface="Adobe Fan Heiti Std B" pitchFamily="34" charset="-128"/>
                <a:cs typeface="Leelawadee UI Semilight" pitchFamily="34" charset="-34"/>
              </a:rPr>
              <a:t>wired </a:t>
            </a:r>
            <a:r>
              <a:rPr spc="-19" dirty="0">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Tree>
    <p:extLst>
      <p:ext uri="{BB962C8B-B14F-4D97-AF65-F5344CB8AC3E}">
        <p14:creationId xmlns:p14="http://schemas.microsoft.com/office/powerpoint/2010/main" val="923071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Router</a:t>
            </a:r>
          </a:p>
        </p:txBody>
      </p:sp>
      <p:sp>
        <p:nvSpPr>
          <p:cNvPr id="5" name="TextBox 4"/>
          <p:cNvSpPr txBox="1"/>
          <p:nvPr/>
        </p:nvSpPr>
        <p:spPr>
          <a:xfrm>
            <a:off x="554117" y="878760"/>
            <a:ext cx="8077200" cy="1200329"/>
          </a:xfrm>
          <a:prstGeom prst="rect">
            <a:avLst/>
          </a:prstGeom>
          <a:noFill/>
        </p:spPr>
        <p:txBody>
          <a:bodyPr wrap="square" rtlCol="0">
            <a:spAutoFit/>
          </a:bodyPr>
          <a:lstStyle/>
          <a:p>
            <a:r>
              <a:rPr lang="en-US" dirty="0">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latin typeface="Bahnschrift Condensed" pitchFamily="34" charset="0"/>
              </a:rPr>
              <a:t>A </a:t>
            </a:r>
            <a:r>
              <a:rPr lang="en-US" sz="2000" b="1" dirty="0">
                <a:latin typeface="Bahnschrift Condensed" pitchFamily="34" charset="0"/>
              </a:rPr>
              <a:t>router</a:t>
            </a:r>
            <a:r>
              <a:rPr lang="en-US" sz="2000" dirty="0">
                <a:latin typeface="Bahnschrift Condensed" pitchFamily="34" charset="0"/>
              </a:rPr>
              <a:t> inspects a given data packet's destination Internet Protocol address (IP address), and provide connection to the nodes with the main network. It gives you wired and wireless both connectivities.</a:t>
            </a:r>
            <a:endParaRPr lang="en-US" dirty="0">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Router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MODEM</a:t>
            </a:r>
          </a:p>
        </p:txBody>
      </p:sp>
      <p:sp>
        <p:nvSpPr>
          <p:cNvPr id="5" name="TextBox 4"/>
          <p:cNvSpPr txBox="1"/>
          <p:nvPr/>
        </p:nvSpPr>
        <p:spPr>
          <a:xfrm>
            <a:off x="533400" y="895350"/>
            <a:ext cx="8077200" cy="1200329"/>
          </a:xfrm>
          <a:prstGeom prst="rect">
            <a:avLst/>
          </a:prstGeom>
          <a:noFill/>
        </p:spPr>
        <p:txBody>
          <a:bodyPr wrap="square" rtlCol="0">
            <a:spAutoFit/>
          </a:bodyPr>
          <a:lstStyle/>
          <a:p>
            <a:pPr algn="just"/>
            <a:r>
              <a:rPr lang="en-US" dirty="0"/>
              <a:t>”Modulator-Demodulator” </a:t>
            </a:r>
            <a:r>
              <a:rPr lang="en-US" dirty="0">
                <a:ea typeface="Adobe Kaiti Std R" pitchFamily="18" charset="-128"/>
              </a:rPr>
              <a:t>A modem or broadband modem is a hardware device that connects a computer or router to a broadband network.</a:t>
            </a:r>
            <a:r>
              <a:rPr lang="en-US" dirty="0"/>
              <a:t> It converts or "modulates" an </a:t>
            </a:r>
            <a:r>
              <a:rPr lang="en-US" dirty="0">
                <a:hlinkClick r:id="rId3">
                  <a:extLst>
                    <a:ext uri="{A12FA001-AC4F-418D-AE19-62706E023703}">
                      <ahyp:hlinkClr xmlns:ahyp="http://schemas.microsoft.com/office/drawing/2018/hyperlinkcolor" val="tx"/>
                    </a:ext>
                  </a:extLst>
                </a:hlinkClick>
              </a:rPr>
              <a:t>analog</a:t>
            </a:r>
            <a:r>
              <a:rPr lang="en-US" dirty="0"/>
              <a:t> signal from a telephone or cable wire to </a:t>
            </a:r>
            <a:r>
              <a:rPr lang="en-US" dirty="0">
                <a:hlinkClick r:id="rId4">
                  <a:extLst>
                    <a:ext uri="{A12FA001-AC4F-418D-AE19-62706E023703}">
                      <ahyp:hlinkClr xmlns:ahyp="http://schemas.microsoft.com/office/drawing/2018/hyperlinkcolor" val="tx"/>
                    </a:ext>
                  </a:extLst>
                </a:hlinkClick>
              </a:rPr>
              <a:t>digital</a:t>
            </a:r>
            <a:r>
              <a:rPr lang="en-US" dirty="0"/>
              <a:t> data (1s and 0s) that a computer can recognize.</a:t>
            </a:r>
            <a:endParaRPr lang="en-US" dirty="0">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pPr algn="just"/>
            <a:r>
              <a:rPr lang="en-US" sz="2000" dirty="0">
                <a:latin typeface="Bahnschrift Condensed" pitchFamily="34" charset="0"/>
              </a:rPr>
              <a:t>The main </a:t>
            </a:r>
            <a:r>
              <a:rPr lang="en-US" sz="2000" b="1" dirty="0">
                <a:latin typeface="Bahnschrift Condensed" pitchFamily="34" charset="0"/>
              </a:rPr>
              <a:t>difference</a:t>
            </a:r>
            <a:r>
              <a:rPr lang="en-US" sz="2000" dirty="0">
                <a:latin typeface="Bahnschrift Condensed" pitchFamily="34" charset="0"/>
              </a:rPr>
              <a:t> between the two devices is that a </a:t>
            </a:r>
            <a:r>
              <a:rPr lang="en-US" sz="2000" b="1" dirty="0">
                <a:latin typeface="Bahnschrift Condensed" pitchFamily="34" charset="0"/>
              </a:rPr>
              <a:t>modem</a:t>
            </a:r>
            <a:r>
              <a:rPr lang="en-US" sz="2000" dirty="0">
                <a:latin typeface="Bahnschrift Condensed" pitchFamily="34" charset="0"/>
              </a:rPr>
              <a:t> lets you connect to the internet, while a </a:t>
            </a:r>
            <a:r>
              <a:rPr lang="en-US" sz="2000" b="1" dirty="0">
                <a:latin typeface="Bahnschrift Condensed" pitchFamily="34" charset="0"/>
              </a:rPr>
              <a:t>router</a:t>
            </a:r>
            <a:r>
              <a:rPr lang="en-US" sz="2000" dirty="0">
                <a:latin typeface="Bahnschrift Condensed" pitchFamily="34" charset="0"/>
              </a:rPr>
              <a:t> distributes that connection to different devices. A </a:t>
            </a:r>
            <a:r>
              <a:rPr lang="en-US" sz="2000" b="1" dirty="0">
                <a:latin typeface="Bahnschrift Condensed" pitchFamily="34" charset="0"/>
              </a:rPr>
              <a:t>modem</a:t>
            </a:r>
            <a:r>
              <a:rPr lang="en-US" sz="2000" dirty="0">
                <a:latin typeface="Bahnschrift Condensed" pitchFamily="34" charset="0"/>
              </a:rPr>
              <a:t> is your gateway to the web, while a </a:t>
            </a:r>
            <a:r>
              <a:rPr lang="en-US" sz="2000" b="1" dirty="0">
                <a:latin typeface="Bahnschrift Condensed" pitchFamily="34" charset="0"/>
              </a:rPr>
              <a:t>router</a:t>
            </a:r>
            <a:r>
              <a:rPr lang="en-US" sz="2000" dirty="0">
                <a:latin typeface="Bahnschrift Condensed" pitchFamily="34" charset="0"/>
              </a:rPr>
              <a:t> is a central hub for your devices.</a:t>
            </a:r>
            <a:endParaRPr lang="en-US" dirty="0">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Modem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3124200" y="666750"/>
            <a:ext cx="8229600" cy="857250"/>
          </a:xfrm>
        </p:spPr>
        <p:txBody>
          <a:bodyPr>
            <a:normAutofit fontScale="90000"/>
          </a:bodyPr>
          <a:lstStyle/>
          <a:p>
            <a:r>
              <a:rPr lang="en-US" sz="4800" b="1" dirty="0">
                <a:solidFill>
                  <a:srgbClr val="00B050"/>
                </a:solidFill>
                <a:effectLst>
                  <a:outerShdw blurRad="38100" dist="38100" dir="2700000" algn="tl">
                    <a:srgbClr val="000000">
                      <a:alpha val="43137"/>
                    </a:srgbClr>
                  </a:outerShdw>
                </a:effectLst>
              </a:rPr>
              <a:t>NETWORK </a:t>
            </a:r>
            <a:br>
              <a:rPr lang="en-US" sz="4800" b="1" dirty="0">
                <a:solidFill>
                  <a:srgbClr val="00B050"/>
                </a:solidFill>
                <a:effectLst>
                  <a:outerShdw blurRad="38100" dist="38100" dir="2700000" algn="tl">
                    <a:srgbClr val="000000">
                      <a:alpha val="43137"/>
                    </a:srgbClr>
                  </a:outerShdw>
                </a:effectLst>
              </a:rPr>
            </a:br>
            <a:r>
              <a:rPr lang="en-US" sz="4800" b="1" dirty="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latin typeface="Times New Roman"/>
                <a:cs typeface="Times New Roman"/>
              </a:rPr>
              <a:t>Topology </a:t>
            </a:r>
            <a:r>
              <a:rPr sz="2000" dirty="0">
                <a:latin typeface="Times New Roman"/>
                <a:cs typeface="Times New Roman"/>
              </a:rPr>
              <a:t>refers to </a:t>
            </a:r>
            <a:r>
              <a:rPr sz="2000" spc="-5" dirty="0">
                <a:latin typeface="Times New Roman"/>
                <a:cs typeface="Times New Roman"/>
              </a:rPr>
              <a:t>the </a:t>
            </a:r>
            <a:r>
              <a:rPr sz="2000" dirty="0">
                <a:latin typeface="Times New Roman"/>
                <a:cs typeface="Times New Roman"/>
              </a:rPr>
              <a:t>layout of connected  devices on a</a:t>
            </a:r>
            <a:r>
              <a:rPr sz="2000" spc="-55" dirty="0">
                <a:latin typeface="Times New Roman"/>
                <a:cs typeface="Times New Roman"/>
              </a:rPr>
              <a:t> </a:t>
            </a:r>
            <a:r>
              <a:rPr sz="2000" dirty="0">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latin typeface="Times New Roman"/>
                <a:cs typeface="Times New Roman"/>
              </a:rPr>
              <a:t>Here, some logical layout of</a:t>
            </a:r>
            <a:r>
              <a:rPr sz="2000" spc="-95" dirty="0">
                <a:latin typeface="Times New Roman"/>
                <a:cs typeface="Times New Roman"/>
              </a:rPr>
              <a:t> </a:t>
            </a:r>
            <a:r>
              <a:rPr sz="2000" spc="-25" dirty="0">
                <a:latin typeface="Times New Roman"/>
                <a:cs typeface="Times New Roman"/>
              </a:rPr>
              <a:t>topology.</a:t>
            </a:r>
            <a:endParaRPr lang="en-IN" sz="2000" spc="-15" dirty="0">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Mesh</a:t>
            </a:r>
          </a:p>
          <a:p>
            <a:pPr marL="285750" indent="-285750">
              <a:buFont typeface="Arial" panose="020B0604020202020204" pitchFamily="34" charset="0"/>
              <a:buChar char="•"/>
            </a:pPr>
            <a:r>
              <a:rPr lang="en-US" dirty="0"/>
              <a:t>Star</a:t>
            </a:r>
          </a:p>
          <a:p>
            <a:pPr marL="285750" indent="-285750">
              <a:buFont typeface="Arial" panose="020B0604020202020204" pitchFamily="34" charset="0"/>
              <a:buChar char="•"/>
            </a:pPr>
            <a:r>
              <a:rPr lang="en-US" dirty="0"/>
              <a:t>Ring</a:t>
            </a:r>
          </a:p>
          <a:p>
            <a:pPr marL="285750" indent="-285750">
              <a:buFont typeface="Arial" panose="020B0604020202020204" pitchFamily="34" charset="0"/>
              <a:buChar char="•"/>
            </a:pPr>
            <a:r>
              <a:rPr lang="en-US" dirty="0"/>
              <a:t>Line</a:t>
            </a:r>
          </a:p>
          <a:p>
            <a:pPr marL="285750" indent="-285750">
              <a:buFont typeface="Arial" panose="020B0604020202020204" pitchFamily="34" charset="0"/>
              <a:buChar char="•"/>
            </a:pPr>
            <a:r>
              <a:rPr lang="en-US" dirty="0"/>
              <a:t>Bus</a:t>
            </a:r>
          </a:p>
          <a:p>
            <a:pPr marL="285750" indent="-285750">
              <a:buFont typeface="Arial" panose="020B0604020202020204" pitchFamily="34" charset="0"/>
              <a:buChar char="•"/>
            </a:pPr>
            <a:r>
              <a:rPr lang="en-US" dirty="0"/>
              <a:t>Tree</a:t>
            </a:r>
          </a:p>
          <a:p>
            <a:pPr marL="285750" indent="-285750">
              <a:buFont typeface="Arial" panose="020B0604020202020204" pitchFamily="34" charset="0"/>
              <a:buChar char="•"/>
            </a:pPr>
            <a:r>
              <a:rPr lang="en-US" dirty="0"/>
              <a:t>Hybrid</a:t>
            </a:r>
            <a:endParaRPr lang="en-IN" dirty="0"/>
          </a:p>
        </p:txBody>
      </p:sp>
    </p:spTree>
    <p:extLst>
      <p:ext uri="{BB962C8B-B14F-4D97-AF65-F5344CB8AC3E}">
        <p14:creationId xmlns:p14="http://schemas.microsoft.com/office/powerpoint/2010/main" val="541591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latin typeface="Bahnschrift SemiBold" panose="020B0502040204020203" pitchFamily="34" charset="0"/>
                <a:cs typeface="Times New Roman"/>
              </a:rPr>
              <a:t>Here every device has a point to point link</a:t>
            </a:r>
            <a:r>
              <a:rPr sz="2000" spc="-120" dirty="0">
                <a:latin typeface="Bahnschrift SemiBold" panose="020B0502040204020203" pitchFamily="34" charset="0"/>
                <a:cs typeface="Times New Roman"/>
              </a:rPr>
              <a:t> </a:t>
            </a:r>
            <a:r>
              <a:rPr sz="2000" dirty="0">
                <a:latin typeface="Bahnschrift SemiBold" panose="020B0502040204020203" pitchFamily="34" charset="0"/>
                <a:cs typeface="Times New Roman"/>
              </a:rPr>
              <a:t>to every other</a:t>
            </a:r>
            <a:r>
              <a:rPr sz="2000" spc="-75" dirty="0">
                <a:latin typeface="Bahnschrift SemiBold" panose="020B0502040204020203" pitchFamily="34" charset="0"/>
                <a:cs typeface="Times New Roman"/>
              </a:rPr>
              <a:t> </a:t>
            </a:r>
            <a:r>
              <a:rPr sz="2000" dirty="0">
                <a:latin typeface="Bahnschrift SemiBold" panose="020B0502040204020203" pitchFamily="34" charset="0"/>
                <a:cs typeface="Times New Roman"/>
              </a:rPr>
              <a:t>device.</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latin typeface="Bahnschrift SemiBold" panose="020B0502040204020203" pitchFamily="34" charset="0"/>
                <a:cs typeface="Times New Roman"/>
              </a:rPr>
              <a:t>Advantages:</a:t>
            </a:r>
            <a:endParaRPr lang="en-IN" sz="2400" dirty="0">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latin typeface="Bahnschrift SemiBold" panose="020B0502040204020203" pitchFamily="34" charset="0"/>
                <a:cs typeface="Times New Roman"/>
              </a:rPr>
              <a:t>They use dedicated </a:t>
            </a:r>
            <a:r>
              <a:rPr lang="en-IN" dirty="0">
                <a:latin typeface="Bahnschrift SemiBold" panose="020B0502040204020203" pitchFamily="34" charset="0"/>
                <a:cs typeface="Times New Roman"/>
              </a:rPr>
              <a:t>links </a:t>
            </a:r>
            <a:r>
              <a:rPr lang="en-IN" spc="-5" dirty="0">
                <a:latin typeface="Bahnschrift SemiBold" panose="020B0502040204020203" pitchFamily="34" charset="0"/>
                <a:cs typeface="Times New Roman"/>
              </a:rPr>
              <a:t>so each </a:t>
            </a:r>
            <a:r>
              <a:rPr lang="en-IN" dirty="0">
                <a:latin typeface="Bahnschrift SemiBold" panose="020B0502040204020203" pitchFamily="34" charset="0"/>
                <a:cs typeface="Times New Roman"/>
              </a:rPr>
              <a:t>link </a:t>
            </a:r>
            <a:r>
              <a:rPr lang="en-IN" spc="-10" dirty="0">
                <a:latin typeface="Bahnschrift SemiBold" panose="020B0502040204020203" pitchFamily="34" charset="0"/>
                <a:cs typeface="Times New Roman"/>
              </a:rPr>
              <a:t>can </a:t>
            </a:r>
            <a:r>
              <a:rPr lang="en-IN" dirty="0">
                <a:latin typeface="Bahnschrift SemiBold" panose="020B0502040204020203" pitchFamily="34" charset="0"/>
                <a:cs typeface="Times New Roman"/>
              </a:rPr>
              <a:t>only  </a:t>
            </a:r>
            <a:r>
              <a:rPr lang="en-IN" spc="-5" dirty="0">
                <a:latin typeface="Bahnschrift SemiBold" panose="020B0502040204020203" pitchFamily="34" charset="0"/>
                <a:cs typeface="Times New Roman"/>
              </a:rPr>
              <a:t>carry its own data load. So </a:t>
            </a:r>
            <a:r>
              <a:rPr lang="en-IN" spc="-10" dirty="0">
                <a:latin typeface="Bahnschrift SemiBold" panose="020B0502040204020203" pitchFamily="34" charset="0"/>
                <a:cs typeface="Times New Roman"/>
              </a:rPr>
              <a:t>traffic </a:t>
            </a:r>
            <a:r>
              <a:rPr lang="en-IN" spc="-5" dirty="0">
                <a:latin typeface="Bahnschrift SemiBold" panose="020B0502040204020203" pitchFamily="34" charset="0"/>
                <a:cs typeface="Times New Roman"/>
              </a:rPr>
              <a:t>problem </a:t>
            </a:r>
            <a:r>
              <a:rPr lang="en-IN" spc="-10" dirty="0">
                <a:latin typeface="Bahnschrift SemiBold" panose="020B0502040204020203" pitchFamily="34" charset="0"/>
                <a:cs typeface="Times New Roman"/>
              </a:rPr>
              <a:t>can </a:t>
            </a:r>
            <a:r>
              <a:rPr lang="en-IN" dirty="0">
                <a:latin typeface="Bahnschrift SemiBold" panose="020B0502040204020203" pitchFamily="34" charset="0"/>
                <a:cs typeface="Times New Roman"/>
              </a:rPr>
              <a:t>be  </a:t>
            </a:r>
            <a:r>
              <a:rPr lang="en-IN" spc="-5" dirty="0">
                <a:latin typeface="Bahnschrift SemiBold" panose="020B0502040204020203" pitchFamily="34" charset="0"/>
                <a:cs typeface="Times New Roman"/>
              </a:rPr>
              <a:t>avoided.</a:t>
            </a:r>
          </a:p>
          <a:p>
            <a:pPr marL="12065" marR="5080">
              <a:lnSpc>
                <a:spcPct val="100000"/>
              </a:lnSpc>
              <a:spcBef>
                <a:spcPts val="969"/>
              </a:spcBef>
              <a:buClr>
                <a:srgbClr val="252525"/>
              </a:buClr>
              <a:tabLst>
                <a:tab pos="756285" algn="l"/>
                <a:tab pos="756920" algn="l"/>
              </a:tabLst>
            </a:pPr>
            <a:endParaRPr lang="en-IN" dirty="0">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latin typeface="Bahnschrift SemiBold" panose="020B0502040204020203" pitchFamily="34" charset="0"/>
                <a:cs typeface="Times New Roman"/>
              </a:rPr>
              <a:t>It is </a:t>
            </a:r>
            <a:r>
              <a:rPr lang="en-IN" dirty="0">
                <a:latin typeface="Bahnschrift SemiBold" panose="020B0502040204020203" pitchFamily="34" charset="0"/>
                <a:cs typeface="Times New Roman"/>
              </a:rPr>
              <a:t>robust. </a:t>
            </a:r>
            <a:r>
              <a:rPr lang="en-IN" spc="-5" dirty="0">
                <a:latin typeface="Bahnschrift SemiBold" panose="020B0502040204020203" pitchFamily="34" charset="0"/>
                <a:cs typeface="Times New Roman"/>
              </a:rPr>
              <a:t>If any </a:t>
            </a:r>
            <a:r>
              <a:rPr lang="en-IN" dirty="0">
                <a:latin typeface="Bahnschrift SemiBold" panose="020B0502040204020203" pitchFamily="34" charset="0"/>
                <a:cs typeface="Times New Roman"/>
              </a:rPr>
              <a:t>one link </a:t>
            </a:r>
            <a:r>
              <a:rPr lang="en-IN" spc="-5" dirty="0">
                <a:latin typeface="Bahnschrift SemiBold" panose="020B0502040204020203" pitchFamily="34" charset="0"/>
                <a:cs typeface="Times New Roman"/>
              </a:rPr>
              <a:t>get damaged it cannot  </a:t>
            </a:r>
            <a:r>
              <a:rPr lang="en-IN" spc="-10" dirty="0">
                <a:latin typeface="Bahnschrift SemiBold" panose="020B0502040204020203" pitchFamily="34" charset="0"/>
                <a:cs typeface="Times New Roman"/>
              </a:rPr>
              <a:t>affect</a:t>
            </a:r>
            <a:r>
              <a:rPr lang="en-IN" spc="-30" dirty="0">
                <a:latin typeface="Bahnschrift SemiBold" panose="020B0502040204020203" pitchFamily="34" charset="0"/>
                <a:cs typeface="Times New Roman"/>
              </a:rPr>
              <a:t> </a:t>
            </a:r>
            <a:r>
              <a:rPr lang="en-IN" spc="-5" dirty="0">
                <a:latin typeface="Bahnschrift SemiBold" panose="020B0502040204020203" pitchFamily="34" charset="0"/>
                <a:cs typeface="Times New Roman"/>
              </a:rPr>
              <a:t>others.</a:t>
            </a:r>
          </a:p>
          <a:p>
            <a:pPr marL="12065" marR="27940">
              <a:lnSpc>
                <a:spcPct val="100000"/>
              </a:lnSpc>
              <a:spcBef>
                <a:spcPts val="675"/>
              </a:spcBef>
              <a:buClr>
                <a:srgbClr val="252525"/>
              </a:buClr>
              <a:tabLst>
                <a:tab pos="756285" algn="l"/>
                <a:tab pos="756920" algn="l"/>
              </a:tabLst>
            </a:pPr>
            <a:endParaRPr lang="en-IN" dirty="0">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latin typeface="Bahnschrift SemiBold" panose="020B0502040204020203" pitchFamily="34" charset="0"/>
                <a:cs typeface="Times New Roman"/>
              </a:rPr>
              <a:t>It gives privacy and </a:t>
            </a:r>
            <a:r>
              <a:rPr lang="en-IN" spc="-15" dirty="0">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Arial" panose="020B0604020202020204" pitchFamily="34" charset="0"/>
              <a:buChar char="•"/>
              <a:tabLst>
                <a:tab pos="756285" algn="l"/>
                <a:tab pos="756920" algn="l"/>
              </a:tabLst>
            </a:pPr>
            <a:r>
              <a:rPr lang="en-IN" spc="-5" dirty="0">
                <a:latin typeface="Bahnschrift SemiBold" panose="020B0502040204020203" pitchFamily="34" charset="0"/>
                <a:cs typeface="Times New Roman"/>
              </a:rPr>
              <a:t>Fault identification and fault isolation are</a:t>
            </a:r>
            <a:r>
              <a:rPr lang="en-IN" spc="-35" dirty="0">
                <a:latin typeface="Bahnschrift SemiBold" panose="020B0502040204020203" pitchFamily="34" charset="0"/>
                <a:cs typeface="Times New Roman"/>
              </a:rPr>
              <a:t> </a:t>
            </a:r>
            <a:r>
              <a:rPr lang="en-IN" spc="-40" dirty="0">
                <a:latin typeface="Bahnschrift SemiBold" panose="020B0502040204020203" pitchFamily="34" charset="0"/>
                <a:cs typeface="Times New Roman"/>
              </a:rPr>
              <a:t>easy.</a:t>
            </a:r>
            <a:endParaRPr lang="en-IN" dirty="0">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a:solidFill>
                  <a:srgbClr val="FF0000"/>
                </a:solidFill>
                <a:latin typeface="Bahnschrift SemiBold" panose="020B0502040204020203" pitchFamily="34" charset="0"/>
              </a:rPr>
              <a:t>Mesh</a:t>
            </a:r>
            <a:r>
              <a:rPr lang="en-IN" kern="0" spc="-150" dirty="0">
                <a:solidFill>
                  <a:srgbClr val="FF0000"/>
                </a:solidFill>
                <a:latin typeface="Bahnschrift SemiBold" panose="020B0502040204020203" pitchFamily="34" charset="0"/>
              </a:rPr>
              <a:t> </a:t>
            </a:r>
            <a:r>
              <a:rPr lang="en-IN" kern="0" spc="-80" dirty="0">
                <a:solidFill>
                  <a:srgbClr val="FF0000"/>
                </a:solidFill>
                <a:latin typeface="Bahnschrift SemiBold" panose="020B0502040204020203" pitchFamily="34" charset="0"/>
              </a:rPr>
              <a:t>Topology</a:t>
            </a: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gn="just">
              <a:lnSpc>
                <a:spcPct val="100000"/>
              </a:lnSpc>
              <a:spcBef>
                <a:spcPts val="95"/>
              </a:spcBef>
              <a:buFont typeface="Arial"/>
              <a:buChar char="•"/>
              <a:tabLst>
                <a:tab pos="354965" algn="l"/>
                <a:tab pos="355600" algn="l"/>
              </a:tabLst>
            </a:pPr>
            <a:r>
              <a:rPr sz="2000" spc="-5" dirty="0">
                <a:latin typeface="Bahnschrift SemiBold" panose="020B0502040204020203" pitchFamily="34" charset="0"/>
                <a:cs typeface="Times New Roman"/>
              </a:rPr>
              <a:t>Here </a:t>
            </a:r>
            <a:r>
              <a:rPr sz="2000" spc="-10" dirty="0">
                <a:latin typeface="Bahnschrift SemiBold" panose="020B0502040204020203" pitchFamily="34" charset="0"/>
                <a:cs typeface="Times New Roman"/>
              </a:rPr>
              <a:t>each </a:t>
            </a:r>
            <a:r>
              <a:rPr sz="2000" spc="-5" dirty="0">
                <a:latin typeface="Bahnschrift SemiBold" panose="020B0502040204020203" pitchFamily="34" charset="0"/>
                <a:cs typeface="Times New Roman"/>
              </a:rPr>
              <a:t>device has a dedicated </a:t>
            </a:r>
            <a:r>
              <a:rPr sz="2000" dirty="0">
                <a:latin typeface="Bahnschrift SemiBold" panose="020B0502040204020203" pitchFamily="34" charset="0"/>
                <a:cs typeface="Times New Roman"/>
              </a:rPr>
              <a:t>point-to-point </a:t>
            </a:r>
            <a:r>
              <a:rPr sz="2000" spc="-5" dirty="0">
                <a:latin typeface="Bahnschrift SemiBold" panose="020B0502040204020203" pitchFamily="34" charset="0"/>
                <a:cs typeface="Times New Roman"/>
              </a:rPr>
              <a:t>link  to the central controller called “Hub”(Act as a  Exchange).</a:t>
            </a:r>
            <a:endParaRPr sz="2000" dirty="0">
              <a:latin typeface="Bahnschrift SemiBold" panose="020B0502040204020203" pitchFamily="34" charset="0"/>
              <a:cs typeface="Times New Roman"/>
            </a:endParaRPr>
          </a:p>
          <a:p>
            <a:pPr marL="355600" indent="-342900" algn="just">
              <a:lnSpc>
                <a:spcPct val="100000"/>
              </a:lnSpc>
              <a:spcBef>
                <a:spcPts val="675"/>
              </a:spcBef>
              <a:buFont typeface="Arial"/>
              <a:buChar char="•"/>
              <a:tabLst>
                <a:tab pos="354965" algn="l"/>
                <a:tab pos="355600" algn="l"/>
              </a:tabLst>
            </a:pPr>
            <a:r>
              <a:rPr sz="2000" spc="-5" dirty="0">
                <a:latin typeface="Bahnschrift SemiBold" panose="020B0502040204020203" pitchFamily="34" charset="0"/>
                <a:cs typeface="Times New Roman"/>
              </a:rPr>
              <a:t>There is no direct </a:t>
            </a:r>
            <a:r>
              <a:rPr sz="2000" spc="-10" dirty="0">
                <a:latin typeface="Bahnschrift SemiBold" panose="020B0502040204020203" pitchFamily="34" charset="0"/>
                <a:cs typeface="Times New Roman"/>
              </a:rPr>
              <a:t>traffic </a:t>
            </a:r>
            <a:r>
              <a:rPr sz="2000" spc="-5" dirty="0">
                <a:latin typeface="Bahnschrift SemiBold" panose="020B0502040204020203" pitchFamily="34" charset="0"/>
                <a:cs typeface="Times New Roman"/>
              </a:rPr>
              <a:t>between devices.</a:t>
            </a:r>
            <a:endParaRPr sz="2000" dirty="0">
              <a:latin typeface="Bahnschrift SemiBold" panose="020B0502040204020203" pitchFamily="34" charset="0"/>
              <a:cs typeface="Times New Roman"/>
            </a:endParaRPr>
          </a:p>
          <a:p>
            <a:pPr marL="355600" marR="683895" indent="-342900" algn="just">
              <a:lnSpc>
                <a:spcPct val="100000"/>
              </a:lnSpc>
              <a:spcBef>
                <a:spcPts val="670"/>
              </a:spcBef>
              <a:buFont typeface="Arial"/>
              <a:buChar char="•"/>
              <a:tabLst>
                <a:tab pos="354965" algn="l"/>
                <a:tab pos="355600" algn="l"/>
              </a:tabLst>
            </a:pPr>
            <a:r>
              <a:rPr sz="2000" spc="-5" dirty="0">
                <a:latin typeface="Bahnschrift SemiBold" panose="020B0502040204020203" pitchFamily="34" charset="0"/>
                <a:cs typeface="Times New Roman"/>
              </a:rPr>
              <a:t>The transmission are occurred </a:t>
            </a:r>
            <a:r>
              <a:rPr sz="2000" dirty="0">
                <a:latin typeface="Bahnschrift SemiBold" panose="020B0502040204020203" pitchFamily="34" charset="0"/>
                <a:cs typeface="Times New Roman"/>
              </a:rPr>
              <a:t>only through</a:t>
            </a:r>
            <a:r>
              <a:rPr sz="2000" spc="-75" dirty="0">
                <a:latin typeface="Bahnschrift SemiBold" panose="020B0502040204020203" pitchFamily="34" charset="0"/>
                <a:cs typeface="Times New Roman"/>
              </a:rPr>
              <a:t> </a:t>
            </a:r>
            <a:r>
              <a:rPr sz="2000" dirty="0">
                <a:latin typeface="Bahnschrift SemiBold" panose="020B0502040204020203" pitchFamily="34" charset="0"/>
                <a:cs typeface="Times New Roman"/>
              </a:rPr>
              <a:t>the  </a:t>
            </a:r>
            <a:r>
              <a:rPr sz="2000" spc="-5" dirty="0">
                <a:latin typeface="Bahnschrift SemiBold" panose="020B0502040204020203" pitchFamily="34" charset="0"/>
                <a:cs typeface="Times New Roman"/>
              </a:rPr>
              <a:t>central</a:t>
            </a:r>
            <a:r>
              <a:rPr sz="2000" spc="-20" dirty="0">
                <a:latin typeface="Bahnschrift SemiBold" panose="020B0502040204020203" pitchFamily="34" charset="0"/>
                <a:cs typeface="Times New Roman"/>
              </a:rPr>
              <a:t> </a:t>
            </a:r>
            <a:r>
              <a:rPr sz="2000" spc="-5" dirty="0">
                <a:latin typeface="Bahnschrift SemiBold" panose="020B0502040204020203" pitchFamily="34" charset="0"/>
                <a:cs typeface="Times New Roman"/>
              </a:rPr>
              <a:t>“hub”.</a:t>
            </a:r>
            <a:endParaRPr sz="2000" dirty="0">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latin typeface="Bahnschrift SemiBold" panose="020B0502040204020203" pitchFamily="34" charset="0"/>
                <a:cs typeface="Times New Roman"/>
              </a:rPr>
              <a:t>When device 1 wants to send data to device </a:t>
            </a:r>
            <a:r>
              <a:rPr sz="2000" dirty="0">
                <a:latin typeface="Bahnschrift SemiBold" panose="020B0502040204020203" pitchFamily="34" charset="0"/>
                <a:cs typeface="Times New Roman"/>
              </a:rPr>
              <a:t>2; First  </a:t>
            </a:r>
            <a:r>
              <a:rPr sz="2000" spc="-5" dirty="0">
                <a:latin typeface="Bahnschrift SemiBold" panose="020B0502040204020203" pitchFamily="34" charset="0"/>
                <a:cs typeface="Times New Roman"/>
              </a:rPr>
              <a:t>sends </a:t>
            </a:r>
            <a:r>
              <a:rPr sz="2000" dirty="0">
                <a:latin typeface="Bahnschrift SemiBold" panose="020B0502040204020203" pitchFamily="34" charset="0"/>
                <a:cs typeface="Times New Roman"/>
              </a:rPr>
              <a:t>the </a:t>
            </a:r>
            <a:r>
              <a:rPr sz="2000" spc="-5" dirty="0">
                <a:latin typeface="Bahnschrift SemiBold" panose="020B0502040204020203" pitchFamily="34" charset="0"/>
                <a:cs typeface="Times New Roman"/>
              </a:rPr>
              <a:t>data to hub. Which then relays </a:t>
            </a:r>
            <a:r>
              <a:rPr sz="2000" dirty="0">
                <a:latin typeface="Bahnschrift SemiBold" panose="020B0502040204020203" pitchFamily="34" charset="0"/>
                <a:cs typeface="Times New Roman"/>
              </a:rPr>
              <a:t>the </a:t>
            </a:r>
            <a:r>
              <a:rPr sz="2000" spc="-5" dirty="0">
                <a:latin typeface="Bahnschrift SemiBold" panose="020B0502040204020203" pitchFamily="34" charset="0"/>
                <a:cs typeface="Times New Roman"/>
              </a:rPr>
              <a:t>data to  the </a:t>
            </a:r>
            <a:r>
              <a:rPr sz="2000" dirty="0">
                <a:latin typeface="Bahnschrift SemiBold" panose="020B0502040204020203" pitchFamily="34" charset="0"/>
                <a:cs typeface="Times New Roman"/>
              </a:rPr>
              <a:t>other </a:t>
            </a:r>
            <a:r>
              <a:rPr sz="2000" spc="-5" dirty="0">
                <a:latin typeface="Bahnschrift SemiBold" panose="020B0502040204020203" pitchFamily="34" charset="0"/>
                <a:cs typeface="Times New Roman"/>
              </a:rPr>
              <a:t>connected</a:t>
            </a:r>
            <a:r>
              <a:rPr sz="2000" spc="-50" dirty="0">
                <a:latin typeface="Bahnschrift SemiBold" panose="020B0502040204020203" pitchFamily="34" charset="0"/>
                <a:cs typeface="Times New Roman"/>
              </a:rPr>
              <a:t> </a:t>
            </a:r>
            <a:r>
              <a:rPr sz="2000" spc="-5" dirty="0">
                <a:latin typeface="Bahnschrift SemiBold" panose="020B0502040204020203" pitchFamily="34" charset="0"/>
                <a:cs typeface="Times New Roman"/>
              </a:rPr>
              <a:t>device.</a:t>
            </a:r>
            <a:endParaRPr sz="2000" dirty="0">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361950"/>
            <a:ext cx="5552313" cy="563616"/>
          </a:xfrm>
          <a:prstGeom prst="rect">
            <a:avLst/>
          </a:prstGeom>
        </p:spPr>
        <p:txBody>
          <a:bodyPr vert="horz" wrap="square" lIns="0" tIns="9525" rIns="0" bIns="0" rtlCol="0">
            <a:spAutoFit/>
          </a:bodyPr>
          <a:lstStyle/>
          <a:p>
            <a:pPr marL="9525">
              <a:spcBef>
                <a:spcPts val="75"/>
              </a:spcBef>
            </a:pPr>
            <a:r>
              <a:rPr sz="4000" spc="-4" dirty="0">
                <a:solidFill>
                  <a:schemeClr val="accent4">
                    <a:lumMod val="75000"/>
                  </a:schemeClr>
                </a:solidFill>
                <a:latin typeface="Hobo Std" pitchFamily="34" charset="0"/>
              </a:rPr>
              <a:t>Advantages </a:t>
            </a:r>
            <a:r>
              <a:rPr lang="en-GB" sz="4000" spc="-4" dirty="0">
                <a:solidFill>
                  <a:schemeClr val="accent4">
                    <a:lumMod val="75000"/>
                  </a:schemeClr>
                </a:solidFill>
                <a:latin typeface="Hobo Std" pitchFamily="34" charset="0"/>
              </a:rPr>
              <a:t>O</a:t>
            </a:r>
            <a:r>
              <a:rPr sz="4000" spc="-4" dirty="0">
                <a:solidFill>
                  <a:schemeClr val="accent4">
                    <a:lumMod val="75000"/>
                  </a:schemeClr>
                </a:solidFill>
                <a:latin typeface="Hobo Std" pitchFamily="34" charset="0"/>
              </a:rPr>
              <a:t>f</a:t>
            </a:r>
            <a:r>
              <a:rPr sz="4000" spc="-19" dirty="0">
                <a:solidFill>
                  <a:schemeClr val="accent4">
                    <a:lumMod val="75000"/>
                  </a:schemeClr>
                </a:solidFill>
                <a:latin typeface="Hobo Std" pitchFamily="34" charset="0"/>
              </a:rPr>
              <a:t> </a:t>
            </a:r>
            <a:r>
              <a:rPr sz="4000" spc="-4" dirty="0">
                <a:solidFill>
                  <a:schemeClr val="accent4">
                    <a:lumMod val="75000"/>
                  </a:schemeClr>
                </a:solidFill>
                <a:latin typeface="Hobo Std" pitchFamily="34" charset="0"/>
              </a:rPr>
              <a:t>LAN</a:t>
            </a:r>
          </a:p>
        </p:txBody>
      </p:sp>
      <p:sp>
        <p:nvSpPr>
          <p:cNvPr id="3" name="object 3"/>
          <p:cNvSpPr txBox="1"/>
          <p:nvPr/>
        </p:nvSpPr>
        <p:spPr>
          <a:xfrm>
            <a:off x="5943600" y="2038350"/>
            <a:ext cx="2284762"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latin typeface="Arial"/>
                <a:cs typeface="Arial"/>
              </a:rPr>
              <a:t>	</a:t>
            </a:r>
            <a:r>
              <a:rPr dirty="0">
                <a:latin typeface="Times New Roman"/>
                <a:cs typeface="Times New Roman"/>
              </a:rPr>
              <a:t>Speed</a:t>
            </a:r>
          </a:p>
          <a:p>
            <a:pPr marL="9525">
              <a:spcBef>
                <a:spcPts val="746"/>
              </a:spcBef>
              <a:tabLst>
                <a:tab pos="266700" algn="l"/>
              </a:tabLst>
            </a:pPr>
            <a:r>
              <a:rPr sz="1400" spc="263" dirty="0">
                <a:latin typeface="Arial"/>
                <a:cs typeface="Arial"/>
              </a:rPr>
              <a:t>	</a:t>
            </a:r>
            <a:r>
              <a:rPr dirty="0">
                <a:latin typeface="Times New Roman"/>
                <a:cs typeface="Times New Roman"/>
              </a:rPr>
              <a:t>Cost</a:t>
            </a:r>
          </a:p>
          <a:p>
            <a:pPr marL="9525">
              <a:spcBef>
                <a:spcPts val="758"/>
              </a:spcBef>
              <a:tabLst>
                <a:tab pos="266700" algn="l"/>
              </a:tabLst>
            </a:pPr>
            <a:r>
              <a:rPr sz="1400" spc="263" dirty="0">
                <a:latin typeface="Arial"/>
                <a:cs typeface="Arial"/>
              </a:rPr>
              <a:t>	</a:t>
            </a:r>
            <a:r>
              <a:rPr dirty="0">
                <a:latin typeface="Times New Roman"/>
                <a:cs typeface="Times New Roman"/>
              </a:rPr>
              <a:t>Security</a:t>
            </a:r>
          </a:p>
          <a:p>
            <a:pPr marL="9525">
              <a:spcBef>
                <a:spcPts val="746"/>
              </a:spcBef>
              <a:tabLst>
                <a:tab pos="266700" algn="l"/>
              </a:tabLst>
            </a:pPr>
            <a:r>
              <a:rPr sz="1400" spc="263" dirty="0">
                <a:latin typeface="Arial"/>
                <a:cs typeface="Arial"/>
              </a:rPr>
              <a:t>	</a:t>
            </a:r>
            <a:r>
              <a:rPr dirty="0">
                <a:latin typeface="Times New Roman"/>
                <a:cs typeface="Times New Roman"/>
              </a:rPr>
              <a:t>Resource</a:t>
            </a:r>
            <a:r>
              <a:rPr spc="-68" dirty="0">
                <a:latin typeface="Times New Roman"/>
                <a:cs typeface="Times New Roman"/>
              </a:rPr>
              <a:t> </a:t>
            </a:r>
            <a:r>
              <a:rPr dirty="0">
                <a:latin typeface="Times New Roman"/>
                <a:cs typeface="Times New Roman"/>
              </a:rPr>
              <a:t>Sharing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248" y="1276350"/>
            <a:ext cx="4943951" cy="3581400"/>
          </a:xfrm>
          <a:prstGeom prst="rect">
            <a:avLst/>
          </a:prstGeom>
        </p:spPr>
      </p:pic>
    </p:spTree>
    <p:extLst>
      <p:ext uri="{BB962C8B-B14F-4D97-AF65-F5344CB8AC3E}">
        <p14:creationId xmlns:p14="http://schemas.microsoft.com/office/powerpoint/2010/main" val="3211086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2095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latin typeface="Times New Roman"/>
                <a:cs typeface="Times New Roman"/>
              </a:rPr>
              <a:t>A bus </a:t>
            </a:r>
            <a:r>
              <a:rPr sz="2000" dirty="0">
                <a:latin typeface="Times New Roman"/>
                <a:cs typeface="Times New Roman"/>
              </a:rPr>
              <a:t>topology </a:t>
            </a:r>
            <a:r>
              <a:rPr sz="2000" spc="-5" dirty="0">
                <a:latin typeface="Times New Roman"/>
                <a:cs typeface="Times New Roman"/>
              </a:rPr>
              <a:t>is</a:t>
            </a:r>
            <a:r>
              <a:rPr sz="2000" spc="-204" dirty="0">
                <a:latin typeface="Times New Roman"/>
                <a:cs typeface="Times New Roman"/>
              </a:rPr>
              <a:t> </a:t>
            </a:r>
            <a:r>
              <a:rPr sz="2000" spc="-5" dirty="0">
                <a:latin typeface="Times New Roman"/>
                <a:cs typeface="Times New Roman"/>
              </a:rPr>
              <a:t>multipoint.</a:t>
            </a:r>
            <a:endParaRPr sz="2000" dirty="0">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latin typeface="Times New Roman"/>
                <a:cs typeface="Times New Roman"/>
              </a:rPr>
              <a:t>Here one long cable act </a:t>
            </a:r>
            <a:r>
              <a:rPr sz="2000" spc="-10" dirty="0">
                <a:latin typeface="Times New Roman"/>
                <a:cs typeface="Times New Roman"/>
              </a:rPr>
              <a:t>as </a:t>
            </a:r>
            <a:r>
              <a:rPr sz="2000" spc="-5" dirty="0">
                <a:latin typeface="Times New Roman"/>
                <a:cs typeface="Times New Roman"/>
              </a:rPr>
              <a:t>a </a:t>
            </a:r>
            <a:r>
              <a:rPr sz="2000" dirty="0">
                <a:latin typeface="Times New Roman"/>
                <a:cs typeface="Times New Roman"/>
              </a:rPr>
              <a:t>backbone </a:t>
            </a:r>
            <a:r>
              <a:rPr sz="2000" spc="-5" dirty="0">
                <a:latin typeface="Times New Roman"/>
                <a:cs typeface="Times New Roman"/>
              </a:rPr>
              <a:t>to </a:t>
            </a:r>
            <a:r>
              <a:rPr sz="2000" dirty="0">
                <a:latin typeface="Times New Roman"/>
                <a:cs typeface="Times New Roman"/>
              </a:rPr>
              <a:t>link </a:t>
            </a:r>
            <a:r>
              <a:rPr sz="2000" spc="-5" dirty="0">
                <a:latin typeface="Times New Roman"/>
                <a:cs typeface="Times New Roman"/>
              </a:rPr>
              <a:t>all the  devices are connected to the backbone by </a:t>
            </a:r>
            <a:r>
              <a:rPr sz="2000" dirty="0">
                <a:latin typeface="Times New Roman"/>
                <a:cs typeface="Times New Roman"/>
              </a:rPr>
              <a:t>drop </a:t>
            </a:r>
            <a:r>
              <a:rPr sz="2000" spc="-5" dirty="0">
                <a:latin typeface="Times New Roman"/>
                <a:cs typeface="Times New Roman"/>
              </a:rPr>
              <a:t>lines  and</a:t>
            </a:r>
            <a:r>
              <a:rPr sz="2000" spc="-15" dirty="0">
                <a:latin typeface="Times New Roman"/>
                <a:cs typeface="Times New Roman"/>
              </a:rPr>
              <a:t> </a:t>
            </a:r>
            <a:r>
              <a:rPr sz="2000" spc="-5" dirty="0">
                <a:latin typeface="Times New Roman"/>
                <a:cs typeface="Times New Roman"/>
              </a:rPr>
              <a:t>taps.</a:t>
            </a:r>
            <a:endParaRPr sz="2000" dirty="0">
              <a:latin typeface="Times New Roman"/>
              <a:cs typeface="Times New Roman"/>
            </a:endParaRPr>
          </a:p>
          <a:p>
            <a:pPr marL="355600" marR="21590" indent="-342900" algn="just">
              <a:lnSpc>
                <a:spcPct val="100000"/>
              </a:lnSpc>
              <a:spcBef>
                <a:spcPts val="675"/>
              </a:spcBef>
              <a:buFont typeface="Arial"/>
              <a:buChar char="•"/>
              <a:tabLst>
                <a:tab pos="354965" algn="l"/>
                <a:tab pos="355600" algn="l"/>
              </a:tabLst>
            </a:pPr>
            <a:r>
              <a:rPr sz="2000" spc="-5" dirty="0">
                <a:latin typeface="Times New Roman"/>
                <a:cs typeface="Times New Roman"/>
              </a:rPr>
              <a:t>Drop line- is </a:t>
            </a:r>
            <a:r>
              <a:rPr sz="2000" dirty="0">
                <a:latin typeface="Times New Roman"/>
                <a:cs typeface="Times New Roman"/>
              </a:rPr>
              <a:t>the </a:t>
            </a:r>
            <a:r>
              <a:rPr sz="2000" spc="-5" dirty="0">
                <a:latin typeface="Times New Roman"/>
                <a:cs typeface="Times New Roman"/>
              </a:rPr>
              <a:t>connection b/w </a:t>
            </a:r>
            <a:r>
              <a:rPr sz="2000" dirty="0">
                <a:latin typeface="Times New Roman"/>
                <a:cs typeface="Times New Roman"/>
              </a:rPr>
              <a:t>the </a:t>
            </a:r>
            <a:r>
              <a:rPr sz="2000" spc="-5" dirty="0">
                <a:latin typeface="Times New Roman"/>
                <a:cs typeface="Times New Roman"/>
              </a:rPr>
              <a:t>devices and </a:t>
            </a:r>
            <a:r>
              <a:rPr sz="2000" dirty="0">
                <a:latin typeface="Times New Roman"/>
                <a:cs typeface="Times New Roman"/>
              </a:rPr>
              <a:t>the  </a:t>
            </a:r>
            <a:r>
              <a:rPr sz="2000" spc="-5" dirty="0">
                <a:latin typeface="Times New Roman"/>
                <a:cs typeface="Times New Roman"/>
              </a:rPr>
              <a:t>cable.</a:t>
            </a:r>
            <a:endParaRPr sz="2000" dirty="0">
              <a:latin typeface="Times New Roman"/>
              <a:cs typeface="Times New Roman"/>
            </a:endParaRPr>
          </a:p>
          <a:p>
            <a:pPr marL="355600" indent="-342900" algn="just">
              <a:lnSpc>
                <a:spcPct val="100000"/>
              </a:lnSpc>
              <a:spcBef>
                <a:spcPts val="670"/>
              </a:spcBef>
              <a:buFont typeface="Arial"/>
              <a:buChar char="•"/>
              <a:tabLst>
                <a:tab pos="354965" algn="l"/>
                <a:tab pos="355600" algn="l"/>
              </a:tabLst>
            </a:pPr>
            <a:r>
              <a:rPr sz="2000" spc="-55" dirty="0">
                <a:latin typeface="Times New Roman"/>
                <a:cs typeface="Times New Roman"/>
              </a:rPr>
              <a:t>Tap- </a:t>
            </a:r>
            <a:r>
              <a:rPr sz="2000" spc="-5" dirty="0">
                <a:latin typeface="Times New Roman"/>
                <a:cs typeface="Times New Roman"/>
              </a:rPr>
              <a:t>is the splitter that cut </a:t>
            </a:r>
            <a:r>
              <a:rPr sz="2000" dirty="0">
                <a:latin typeface="Times New Roman"/>
                <a:cs typeface="Times New Roman"/>
              </a:rPr>
              <a:t>the </a:t>
            </a:r>
            <a:r>
              <a:rPr sz="2000" spc="-10" dirty="0">
                <a:latin typeface="Times New Roman"/>
                <a:cs typeface="Times New Roman"/>
              </a:rPr>
              <a:t>main</a:t>
            </a:r>
            <a:r>
              <a:rPr sz="2000" spc="15" dirty="0">
                <a:latin typeface="Times New Roman"/>
                <a:cs typeface="Times New Roman"/>
              </a:rPr>
              <a:t> </a:t>
            </a:r>
            <a:r>
              <a:rPr sz="2000" spc="-5" dirty="0">
                <a:latin typeface="Times New Roman"/>
                <a:cs typeface="Times New Roman"/>
              </a:rPr>
              <a:t>link.</a:t>
            </a:r>
            <a:endParaRPr sz="2000" dirty="0">
              <a:latin typeface="Times New Roman"/>
              <a:cs typeface="Times New Roman"/>
            </a:endParaRPr>
          </a:p>
          <a:p>
            <a:pPr marL="436245" indent="-424180" algn="just">
              <a:lnSpc>
                <a:spcPct val="100000"/>
              </a:lnSpc>
              <a:spcBef>
                <a:spcPts val="675"/>
              </a:spcBef>
              <a:buFont typeface="Arial"/>
              <a:buChar char="•"/>
              <a:tabLst>
                <a:tab pos="436245" algn="l"/>
                <a:tab pos="436880" algn="l"/>
              </a:tabLst>
            </a:pPr>
            <a:r>
              <a:rPr sz="2000" spc="-5" dirty="0">
                <a:latin typeface="Times New Roman"/>
                <a:cs typeface="Times New Roman"/>
              </a:rPr>
              <a:t>This allows only one device to transmit at a time.</a:t>
            </a:r>
            <a:endParaRPr sz="2000" dirty="0">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latin typeface="Times New Roman"/>
                <a:cs typeface="Times New Roman"/>
              </a:rPr>
              <a:t>Here </a:t>
            </a:r>
            <a:r>
              <a:rPr sz="2000" spc="-10" dirty="0">
                <a:latin typeface="Times New Roman"/>
                <a:cs typeface="Times New Roman"/>
              </a:rPr>
              <a:t>each </a:t>
            </a:r>
            <a:r>
              <a:rPr sz="2000" spc="-5" dirty="0">
                <a:latin typeface="Times New Roman"/>
                <a:cs typeface="Times New Roman"/>
              </a:rPr>
              <a:t>device has a dedicated connection with two devices on either</a:t>
            </a:r>
            <a:r>
              <a:rPr sz="2000" spc="-45" dirty="0">
                <a:latin typeface="Times New Roman"/>
                <a:cs typeface="Times New Roman"/>
              </a:rPr>
              <a:t> </a:t>
            </a:r>
            <a:r>
              <a:rPr sz="2000" dirty="0">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latin typeface="Times New Roman"/>
                <a:cs typeface="Times New Roman"/>
              </a:rPr>
              <a:t>The signal is passed in one direction from device to  device until it reaches </a:t>
            </a:r>
            <a:r>
              <a:rPr sz="2000" dirty="0">
                <a:latin typeface="Times New Roman"/>
                <a:cs typeface="Times New Roman"/>
              </a:rPr>
              <a:t>the </a:t>
            </a:r>
            <a:r>
              <a:rPr sz="2000" spc="-5" dirty="0">
                <a:latin typeface="Times New Roman"/>
                <a:cs typeface="Times New Roman"/>
              </a:rPr>
              <a:t>destination and </a:t>
            </a:r>
            <a:r>
              <a:rPr sz="2000" spc="-10" dirty="0">
                <a:latin typeface="Times New Roman"/>
                <a:cs typeface="Times New Roman"/>
              </a:rPr>
              <a:t>each </a:t>
            </a:r>
            <a:r>
              <a:rPr sz="2000" spc="-5" dirty="0">
                <a:latin typeface="Times New Roman"/>
                <a:cs typeface="Times New Roman"/>
              </a:rPr>
              <a:t>device  have</a:t>
            </a:r>
            <a:r>
              <a:rPr sz="2000" spc="-20" dirty="0">
                <a:latin typeface="Times New Roman"/>
                <a:cs typeface="Times New Roman"/>
              </a:rPr>
              <a:t> repeater.</a:t>
            </a:r>
            <a:endParaRPr sz="2000" dirty="0">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latin typeface="Times New Roman"/>
                <a:cs typeface="Times New Roman"/>
              </a:rPr>
              <a:t>When </a:t>
            </a:r>
            <a:r>
              <a:rPr sz="2000" dirty="0">
                <a:latin typeface="Times New Roman"/>
                <a:cs typeface="Times New Roman"/>
              </a:rPr>
              <a:t>one </a:t>
            </a:r>
            <a:r>
              <a:rPr sz="2000" spc="-5" dirty="0">
                <a:latin typeface="Times New Roman"/>
                <a:cs typeface="Times New Roman"/>
              </a:rPr>
              <a:t>device received </a:t>
            </a:r>
            <a:r>
              <a:rPr sz="2000" dirty="0">
                <a:latin typeface="Times New Roman"/>
                <a:cs typeface="Times New Roman"/>
              </a:rPr>
              <a:t>signals </a:t>
            </a:r>
            <a:r>
              <a:rPr sz="2000" spc="-5" dirty="0">
                <a:latin typeface="Times New Roman"/>
                <a:cs typeface="Times New Roman"/>
              </a:rPr>
              <a:t>instead of intended  another device, its repeater then regenerates </a:t>
            </a:r>
            <a:r>
              <a:rPr sz="2000" dirty="0">
                <a:latin typeface="Times New Roman"/>
                <a:cs typeface="Times New Roman"/>
              </a:rPr>
              <a:t>the </a:t>
            </a:r>
            <a:r>
              <a:rPr sz="2000" spc="-5" dirty="0">
                <a:latin typeface="Times New Roman"/>
                <a:cs typeface="Times New Roman"/>
              </a:rPr>
              <a:t>data  and passes them</a:t>
            </a:r>
            <a:r>
              <a:rPr sz="2000" spc="-40" dirty="0">
                <a:latin typeface="Times New Roman"/>
                <a:cs typeface="Times New Roman"/>
              </a:rPr>
              <a:t> </a:t>
            </a:r>
            <a:r>
              <a:rPr sz="2000" spc="-5" dirty="0">
                <a:latin typeface="Times New Roman"/>
                <a:cs typeface="Times New Roman"/>
              </a:rPr>
              <a:t>along.</a:t>
            </a:r>
            <a:endParaRPr sz="2000" dirty="0">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latin typeface="Times New Roman"/>
                <a:cs typeface="Times New Roman"/>
              </a:rPr>
              <a:t>To </a:t>
            </a:r>
            <a:r>
              <a:rPr sz="2000" spc="-5" dirty="0">
                <a:latin typeface="Times New Roman"/>
                <a:cs typeface="Times New Roman"/>
              </a:rPr>
              <a:t>add </a:t>
            </a:r>
            <a:r>
              <a:rPr sz="2000" dirty="0">
                <a:latin typeface="Times New Roman"/>
                <a:cs typeface="Times New Roman"/>
              </a:rPr>
              <a:t>or </a:t>
            </a:r>
            <a:r>
              <a:rPr sz="2000" spc="-5" dirty="0">
                <a:latin typeface="Times New Roman"/>
                <a:cs typeface="Times New Roman"/>
              </a:rPr>
              <a:t>delete a device requires changing only two  connections.</a:t>
            </a:r>
            <a:endParaRPr sz="2000" dirty="0">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latin typeface="Times New Roman"/>
                <a:cs typeface="Times New Roman"/>
              </a:rPr>
              <a:t>Alternatively referred to as a star bus</a:t>
            </a:r>
            <a:r>
              <a:rPr sz="2400" spc="10" dirty="0">
                <a:latin typeface="Times New Roman"/>
                <a:cs typeface="Times New Roman"/>
              </a:rPr>
              <a:t> </a:t>
            </a:r>
            <a:r>
              <a:rPr sz="2400" spc="-20" dirty="0">
                <a:latin typeface="Times New Roman"/>
                <a:cs typeface="Times New Roman"/>
              </a:rPr>
              <a:t>topology.</a:t>
            </a:r>
            <a:endParaRPr lang="en-US" sz="2400" spc="-20" dirty="0">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a:latin typeface="Times New Roman"/>
                <a:cs typeface="Times New Roman"/>
              </a:rPr>
              <a:t>Tree </a:t>
            </a:r>
            <a:r>
              <a:rPr sz="2400" dirty="0">
                <a:latin typeface="Times New Roman"/>
                <a:cs typeface="Times New Roman"/>
              </a:rPr>
              <a:t>topology </a:t>
            </a:r>
            <a:r>
              <a:rPr sz="2400" spc="-5" dirty="0">
                <a:latin typeface="Times New Roman"/>
                <a:cs typeface="Times New Roman"/>
              </a:rPr>
              <a:t>is </a:t>
            </a:r>
            <a:r>
              <a:rPr sz="2400" dirty="0">
                <a:latin typeface="Times New Roman"/>
                <a:cs typeface="Times New Roman"/>
              </a:rPr>
              <a:t>one </a:t>
            </a:r>
            <a:r>
              <a:rPr sz="2400" spc="-5" dirty="0">
                <a:latin typeface="Times New Roman"/>
                <a:cs typeface="Times New Roman"/>
              </a:rPr>
              <a:t>of the </a:t>
            </a:r>
            <a:r>
              <a:rPr sz="2400" spc="-10" dirty="0">
                <a:latin typeface="Times New Roman"/>
                <a:cs typeface="Times New Roman"/>
              </a:rPr>
              <a:t>most common </a:t>
            </a:r>
            <a:r>
              <a:rPr sz="2400" spc="-5" dirty="0">
                <a:latin typeface="Times New Roman"/>
                <a:cs typeface="Times New Roman"/>
              </a:rPr>
              <a:t>network  setups that is similar to a bus </a:t>
            </a:r>
            <a:r>
              <a:rPr sz="2400" dirty="0">
                <a:latin typeface="Times New Roman"/>
                <a:cs typeface="Times New Roman"/>
              </a:rPr>
              <a:t>topology </a:t>
            </a:r>
            <a:r>
              <a:rPr sz="2400" spc="-5" dirty="0">
                <a:latin typeface="Times New Roman"/>
                <a:cs typeface="Times New Roman"/>
              </a:rPr>
              <a:t>and a star  </a:t>
            </a:r>
            <a:r>
              <a:rPr sz="2400" spc="-20" dirty="0">
                <a:latin typeface="Times New Roman"/>
                <a:cs typeface="Times New Roman"/>
              </a:rPr>
              <a:t>topology.</a:t>
            </a:r>
            <a:endParaRPr lang="en-US" sz="2400" spc="-20" dirty="0">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latin typeface="Times New Roman"/>
                <a:cs typeface="Times New Roman"/>
              </a:rPr>
              <a:t>A tree </a:t>
            </a:r>
            <a:r>
              <a:rPr sz="2400" dirty="0">
                <a:latin typeface="Times New Roman"/>
                <a:cs typeface="Times New Roman"/>
              </a:rPr>
              <a:t>topology </a:t>
            </a:r>
            <a:r>
              <a:rPr sz="2400" spc="-5" dirty="0">
                <a:latin typeface="Times New Roman"/>
                <a:cs typeface="Times New Roman"/>
              </a:rPr>
              <a:t>connects multiple star networks to  other star networks. Below </a:t>
            </a:r>
            <a:r>
              <a:rPr sz="2400" dirty="0">
                <a:latin typeface="Times New Roman"/>
                <a:cs typeface="Times New Roman"/>
              </a:rPr>
              <a:t>is </a:t>
            </a:r>
            <a:r>
              <a:rPr sz="2400" spc="-5" dirty="0">
                <a:latin typeface="Times New Roman"/>
                <a:cs typeface="Times New Roman"/>
              </a:rPr>
              <a:t>a </a:t>
            </a:r>
            <a:r>
              <a:rPr sz="2400" dirty="0">
                <a:latin typeface="Times New Roman"/>
                <a:cs typeface="Times New Roman"/>
              </a:rPr>
              <a:t>visual </a:t>
            </a:r>
            <a:r>
              <a:rPr sz="2400" spc="-5" dirty="0">
                <a:latin typeface="Times New Roman"/>
                <a:cs typeface="Times New Roman"/>
              </a:rPr>
              <a:t>example </a:t>
            </a:r>
            <a:r>
              <a:rPr sz="2400" dirty="0">
                <a:latin typeface="Times New Roman"/>
                <a:cs typeface="Times New Roman"/>
              </a:rPr>
              <a:t>of</a:t>
            </a:r>
            <a:r>
              <a:rPr sz="2400" spc="-80" dirty="0">
                <a:latin typeface="Times New Roman"/>
                <a:cs typeface="Times New Roman"/>
              </a:rPr>
              <a:t> </a:t>
            </a:r>
            <a:r>
              <a:rPr sz="2400" spc="-5" dirty="0">
                <a:latin typeface="Times New Roman"/>
                <a:cs typeface="Times New Roman"/>
              </a:rPr>
              <a:t>a  simple computer setup on a network using </a:t>
            </a:r>
            <a:r>
              <a:rPr sz="2400" dirty="0">
                <a:latin typeface="Times New Roman"/>
                <a:cs typeface="Times New Roman"/>
              </a:rPr>
              <a:t>the </a:t>
            </a:r>
            <a:r>
              <a:rPr sz="2400" spc="-5" dirty="0">
                <a:latin typeface="Times New Roman"/>
                <a:cs typeface="Times New Roman"/>
              </a:rPr>
              <a:t>star  </a:t>
            </a:r>
            <a:r>
              <a:rPr sz="2400" spc="-20" dirty="0">
                <a:latin typeface="Times New Roman"/>
                <a:cs typeface="Times New Roman"/>
              </a:rPr>
              <a:t>topology.</a:t>
            </a:r>
            <a:endParaRPr sz="2400" dirty="0">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chemeClr val="bg1"/>
                </a:solidFill>
                <a:latin typeface="Times New Roman"/>
                <a:cs typeface="Times New Roman"/>
              </a:rPr>
              <a:t>A network which contain all type of physical  </a:t>
            </a:r>
            <a:r>
              <a:rPr sz="2400" dirty="0">
                <a:solidFill>
                  <a:schemeClr val="bg1"/>
                </a:solidFill>
                <a:latin typeface="Times New Roman"/>
                <a:cs typeface="Times New Roman"/>
              </a:rPr>
              <a:t>structure </a:t>
            </a:r>
            <a:r>
              <a:rPr sz="2400" spc="-5" dirty="0">
                <a:solidFill>
                  <a:schemeClr val="bg1"/>
                </a:solidFill>
                <a:latin typeface="Times New Roman"/>
                <a:cs typeface="Times New Roman"/>
              </a:rPr>
              <a:t>and connected </a:t>
            </a:r>
            <a:r>
              <a:rPr sz="2400" dirty="0">
                <a:solidFill>
                  <a:schemeClr val="bg1"/>
                </a:solidFill>
                <a:latin typeface="Times New Roman"/>
                <a:cs typeface="Times New Roman"/>
              </a:rPr>
              <a:t>under </a:t>
            </a:r>
            <a:r>
              <a:rPr sz="2400" spc="-5" dirty="0">
                <a:solidFill>
                  <a:schemeClr val="bg1"/>
                </a:solidFill>
                <a:latin typeface="Times New Roman"/>
                <a:cs typeface="Times New Roman"/>
              </a:rPr>
              <a:t>a </a:t>
            </a:r>
            <a:r>
              <a:rPr sz="2400" dirty="0">
                <a:solidFill>
                  <a:schemeClr val="bg1"/>
                </a:solidFill>
                <a:latin typeface="Times New Roman"/>
                <a:cs typeface="Times New Roman"/>
              </a:rPr>
              <a:t>single</a:t>
            </a:r>
            <a:r>
              <a:rPr sz="2400" spc="-95" dirty="0">
                <a:solidFill>
                  <a:schemeClr val="bg1"/>
                </a:solidFill>
                <a:latin typeface="Times New Roman"/>
                <a:cs typeface="Times New Roman"/>
              </a:rPr>
              <a:t> </a:t>
            </a:r>
            <a:r>
              <a:rPr sz="2400" spc="-5" dirty="0">
                <a:solidFill>
                  <a:schemeClr val="bg1"/>
                </a:solidFill>
                <a:latin typeface="Times New Roman"/>
                <a:cs typeface="Times New Roman"/>
              </a:rPr>
              <a:t>backbone  channel.</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choosing</a:t>
            </a:r>
            <a:r>
              <a:rPr sz="3200" spc="-10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endParaRPr lang="en-US" sz="2000" spc="-50" dirty="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endParaRPr lang="en-US" sz="2000" spc="-5" dirty="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a:solidFill>
                  <a:srgbClr val="7E7E7E"/>
                </a:solidFill>
                <a:latin typeface="Times New Roman"/>
                <a:cs typeface="Times New Roman"/>
              </a:rPr>
              <a:t>is  </a:t>
            </a:r>
            <a:r>
              <a:rPr sz="2000" spc="-5" dirty="0">
                <a:solidFill>
                  <a:srgbClr val="7E7E7E"/>
                </a:solidFill>
                <a:latin typeface="Times New Roman"/>
                <a:cs typeface="Times New Roman"/>
              </a:rPr>
              <a:t>easily done b</a:t>
            </a:r>
            <a:r>
              <a:rPr lang="en-US" sz="2000" spc="-5" dirty="0">
                <a:solidFill>
                  <a:srgbClr val="7E7E7E"/>
                </a:solidFill>
                <a:latin typeface="Times New Roman"/>
                <a:cs typeface="Times New Roman"/>
              </a:rPr>
              <a:t>y </a:t>
            </a:r>
            <a:r>
              <a:rPr sz="2000" spc="-5" dirty="0">
                <a:solidFill>
                  <a:srgbClr val="7E7E7E"/>
                </a:solidFill>
                <a:latin typeface="Times New Roman"/>
                <a:cs typeface="Times New Roman"/>
              </a:rPr>
              <a:t>adding another</a:t>
            </a:r>
            <a:endParaRPr lang="en-US" sz="2000" spc="-5" dirty="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a:solidFill>
                  <a:srgbClr val="7E7E7E"/>
                </a:solidFill>
                <a:latin typeface="Times New Roman"/>
                <a:cs typeface="Times New Roman"/>
              </a:rPr>
              <a:t>commercial</a:t>
            </a:r>
            <a:r>
              <a:rPr lang="en-US" sz="2000" spc="-10" dirty="0">
                <a:solidFill>
                  <a:srgbClr val="7E7E7E"/>
                </a:solidFill>
                <a:latin typeface="Times New Roman"/>
                <a:cs typeface="Times New Roman"/>
              </a:rPr>
              <a:t> </a:t>
            </a:r>
            <a:r>
              <a:rPr sz="2000" spc="-10" dirty="0">
                <a:solidFill>
                  <a:srgbClr val="7E7E7E"/>
                </a:solidFill>
                <a:latin typeface="Times New Roman"/>
                <a:cs typeface="Times New Roman"/>
              </a:rPr>
              <a:t>organization</a:t>
            </a:r>
            <a:r>
              <a:rPr lang="en-US" sz="2000" spc="-10" dirty="0">
                <a:solidFill>
                  <a:srgbClr val="7E7E7E"/>
                </a:solidFill>
                <a:latin typeface="Times New Roman"/>
                <a:cs typeface="Times New Roman"/>
              </a:rPr>
              <a:t> </a:t>
            </a:r>
            <a:r>
              <a:rPr sz="2000" spc="-5" dirty="0">
                <a:solidFill>
                  <a:srgbClr val="7E7E7E"/>
                </a:solidFill>
                <a:latin typeface="Times New Roman"/>
                <a:cs typeface="Times New Roman"/>
              </a:rPr>
              <a:t>is 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4.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6.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7.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4795</TotalTime>
  <Words>6161</Words>
  <Application>Microsoft Office PowerPoint</Application>
  <PresentationFormat>On-screen Show (16:9)</PresentationFormat>
  <Paragraphs>1004</Paragraphs>
  <Slides>147</Slides>
  <Notes>9</Notes>
  <HiddenSlides>0</HiddenSlides>
  <MMClips>0</MMClips>
  <ScaleCrop>false</ScaleCrop>
  <HeadingPairs>
    <vt:vector size="6" baseType="variant">
      <vt:variant>
        <vt:lpstr>Fonts Used</vt:lpstr>
      </vt:variant>
      <vt:variant>
        <vt:i4>25</vt:i4>
      </vt:variant>
      <vt:variant>
        <vt:lpstr>Theme</vt:lpstr>
      </vt:variant>
      <vt:variant>
        <vt:i4>8</vt:i4>
      </vt:variant>
      <vt:variant>
        <vt:lpstr>Slide Titles</vt:lpstr>
      </vt:variant>
      <vt:variant>
        <vt:i4>147</vt:i4>
      </vt:variant>
    </vt:vector>
  </HeadingPairs>
  <TitlesOfParts>
    <vt:vector size="180" baseType="lpstr">
      <vt:lpstr>Adobe Kaiti Std R</vt:lpstr>
      <vt:lpstr>-apple-system</vt:lpstr>
      <vt:lpstr>Arial</vt:lpstr>
      <vt:lpstr>Arial Black</vt:lpstr>
      <vt:lpstr>Bahnschrift</vt:lpstr>
      <vt:lpstr>Bahnschrift Condensed</vt:lpstr>
      <vt:lpstr>Bahnschrift SemiBold</vt:lpstr>
      <vt:lpstr>Book Antiqua</vt:lpstr>
      <vt:lpstr>Calibri</vt:lpstr>
      <vt:lpstr>Cambria Math</vt:lpstr>
      <vt:lpstr>Carlito</vt:lpstr>
      <vt:lpstr>Century</vt:lpstr>
      <vt:lpstr>Century Gothic</vt:lpstr>
      <vt:lpstr>Corbel</vt:lpstr>
      <vt:lpstr>Franklin Gothic Book</vt:lpstr>
      <vt:lpstr>Hobo Std</vt:lpstr>
      <vt:lpstr>Leelawadee UI Semilight</vt:lpstr>
      <vt:lpstr>Palatino Linotype</vt:lpstr>
      <vt:lpstr>Perpetua</vt:lpstr>
      <vt:lpstr>Source Sans Pro Semibold</vt:lpstr>
      <vt:lpstr>Times New Roman</vt:lpstr>
      <vt:lpstr>Tw Cen MT</vt:lpstr>
      <vt:lpstr>Verdana</vt:lpstr>
      <vt:lpstr>Wingdings</vt:lpstr>
      <vt:lpstr>Wingdings 2</vt:lpstr>
      <vt:lpstr>Office Theme</vt:lpstr>
      <vt:lpstr>Equity</vt:lpstr>
      <vt:lpstr>Essential</vt:lpstr>
      <vt:lpstr>Apothecary</vt:lpstr>
      <vt:lpstr>Composite</vt:lpstr>
      <vt:lpstr>Thatch</vt:lpstr>
      <vt:lpstr>1_Thatch</vt:lpstr>
      <vt:lpstr>Basis</vt:lpstr>
      <vt:lpstr>Comptia N+</vt:lpstr>
      <vt:lpstr>PROJECT DETAILS</vt:lpstr>
      <vt:lpstr>Values:</vt:lpstr>
      <vt:lpstr>PowerPoint Presentation</vt:lpstr>
      <vt:lpstr>What is Network ?</vt:lpstr>
      <vt:lpstr>PowerPoint Presentation</vt:lpstr>
      <vt:lpstr>Basic Types of Networks</vt:lpstr>
      <vt:lpstr>Lock Local Area Network</vt:lpstr>
      <vt:lpstr>Advantages Of LAN</vt:lpstr>
      <vt:lpstr> Personal Area Network </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Practical</vt:lpstr>
      <vt:lpstr>Abbrevations</vt:lpstr>
      <vt:lpstr>PowerPoint Presentation</vt:lpstr>
      <vt:lpstr>RUN Commands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Ayush Patel</cp:lastModifiedBy>
  <cp:revision>164</cp:revision>
  <cp:lastPrinted>2020-06-14T14:33:36Z</cp:lastPrinted>
  <dcterms:created xsi:type="dcterms:W3CDTF">2006-08-16T00:00:00Z</dcterms:created>
  <dcterms:modified xsi:type="dcterms:W3CDTF">2025-05-17T07:29:13Z</dcterms:modified>
</cp:coreProperties>
</file>